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39"/>
  </p:notesMasterIdLst>
  <p:sldIdLst>
    <p:sldId id="2881" r:id="rId2"/>
    <p:sldId id="271" r:id="rId3"/>
    <p:sldId id="2867" r:id="rId4"/>
    <p:sldId id="2868" r:id="rId5"/>
    <p:sldId id="326" r:id="rId6"/>
    <p:sldId id="2882" r:id="rId7"/>
    <p:sldId id="2870" r:id="rId8"/>
    <p:sldId id="2900" r:id="rId9"/>
    <p:sldId id="2901" r:id="rId10"/>
    <p:sldId id="2883" r:id="rId11"/>
    <p:sldId id="2892" r:id="rId12"/>
    <p:sldId id="2873" r:id="rId13"/>
    <p:sldId id="260" r:id="rId14"/>
    <p:sldId id="2884" r:id="rId15"/>
    <p:sldId id="261" r:id="rId16"/>
    <p:sldId id="979" r:id="rId17"/>
    <p:sldId id="2896" r:id="rId18"/>
    <p:sldId id="2897" r:id="rId19"/>
    <p:sldId id="274" r:id="rId20"/>
    <p:sldId id="955" r:id="rId21"/>
    <p:sldId id="2898" r:id="rId22"/>
    <p:sldId id="2885" r:id="rId23"/>
    <p:sldId id="2909" r:id="rId24"/>
    <p:sldId id="2905" r:id="rId25"/>
    <p:sldId id="2904" r:id="rId26"/>
    <p:sldId id="265" r:id="rId27"/>
    <p:sldId id="2906" r:id="rId28"/>
    <p:sldId id="2907" r:id="rId29"/>
    <p:sldId id="2891" r:id="rId30"/>
    <p:sldId id="264" r:id="rId31"/>
    <p:sldId id="2886" r:id="rId32"/>
    <p:sldId id="2893" r:id="rId33"/>
    <p:sldId id="2894" r:id="rId34"/>
    <p:sldId id="2895" r:id="rId35"/>
    <p:sldId id="2887" r:id="rId36"/>
    <p:sldId id="2908" r:id="rId37"/>
    <p:sldId id="28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bjectives-Data" id="{001D41EB-3A46-4449-9188-3141A1628D15}">
          <p14:sldIdLst>
            <p14:sldId id="2881"/>
            <p14:sldId id="271"/>
            <p14:sldId id="2867"/>
            <p14:sldId id="2868"/>
            <p14:sldId id="326"/>
          </p14:sldIdLst>
        </p14:section>
        <p14:section name="Who is at risk for an overdose" id="{EE2DBABF-2A9F-40DF-B51A-FC5D041F8FB7}">
          <p14:sldIdLst>
            <p14:sldId id="2882"/>
            <p14:sldId id="2870"/>
            <p14:sldId id="2900"/>
            <p14:sldId id="2901"/>
          </p14:sldIdLst>
        </p14:section>
        <p14:section name="How to recognize an overdose" id="{470E5FEE-CDA2-428D-90E0-CA3A45D51E67}">
          <p14:sldIdLst>
            <p14:sldId id="2883"/>
            <p14:sldId id="2892"/>
            <p14:sldId id="2873"/>
            <p14:sldId id="260"/>
          </p14:sldIdLst>
        </p14:section>
        <p14:section name="Naloxone - general" id="{85226869-27BA-4F81-8065-62373DD501A7}">
          <p14:sldIdLst>
            <p14:sldId id="2884"/>
            <p14:sldId id="261"/>
            <p14:sldId id="979"/>
            <p14:sldId id="2896"/>
            <p14:sldId id="2897"/>
            <p14:sldId id="274"/>
          </p14:sldIdLst>
        </p14:section>
        <p14:section name="Narcan General Info" id="{515328AD-0631-44A9-B96A-E6FACC305406}">
          <p14:sldIdLst>
            <p14:sldId id="955"/>
            <p14:sldId id="2898"/>
          </p14:sldIdLst>
        </p14:section>
        <p14:section name="How to respond to an overdose (using Narcan)" id="{C8D35CD2-FA7D-43F3-91EC-3778D4C302CE}">
          <p14:sldIdLst>
            <p14:sldId id="2885"/>
            <p14:sldId id="2909"/>
            <p14:sldId id="2905"/>
            <p14:sldId id="2904"/>
            <p14:sldId id="265"/>
            <p14:sldId id="2906"/>
            <p14:sldId id="2907"/>
            <p14:sldId id="2891"/>
            <p14:sldId id="264"/>
          </p14:sldIdLst>
        </p14:section>
        <p14:section name="ND laws - protection" id="{2BF48167-8D73-476F-B404-6DE6760BDABC}">
          <p14:sldIdLst>
            <p14:sldId id="2886"/>
            <p14:sldId id="2893"/>
            <p14:sldId id="2894"/>
            <p14:sldId id="2895"/>
          </p14:sldIdLst>
        </p14:section>
        <p14:section name="ND Resources" id="{36678001-8738-46E8-9B69-D3ADDAD9397E}">
          <p14:sldIdLst>
            <p14:sldId id="2887"/>
            <p14:sldId id="2908"/>
            <p14:sldId id="28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litz, Michael" initials="DM"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D56"/>
    <a:srgbClr val="E7E8E2"/>
    <a:srgbClr val="C062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24" autoAdjust="0"/>
    <p:restoredTop sz="83513" autoAdjust="0"/>
  </p:normalViewPr>
  <p:slideViewPr>
    <p:cSldViewPr snapToGrid="0">
      <p:cViewPr varScale="1">
        <p:scale>
          <a:sx n="61" d="100"/>
          <a:sy n="61" d="100"/>
        </p:scale>
        <p:origin x="82" y="283"/>
      </p:cViewPr>
      <p:guideLst>
        <p:guide orient="horz" pos="2160"/>
        <p:guide pos="3840"/>
      </p:guideLst>
    </p:cSldViewPr>
  </p:slideViewPr>
  <p:notesTextViewPr>
    <p:cViewPr>
      <p:scale>
        <a:sx n="1" d="1"/>
        <a:sy n="1" d="1"/>
      </p:scale>
      <p:origin x="0" y="0"/>
    </p:cViewPr>
  </p:notesTextViewPr>
  <p:sorterViewPr>
    <p:cViewPr>
      <p:scale>
        <a:sx n="100" d="100"/>
        <a:sy n="100" d="100"/>
      </p:scale>
      <p:origin x="0" y="-1810"/>
    </p:cViewPr>
  </p:sorter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B10F0-CCAA-4197-BC2C-B7EF35493620}"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n-US"/>
        </a:p>
      </dgm:t>
    </dgm:pt>
    <dgm:pt modelId="{F3B00BA1-E2E5-4112-9091-3215F154E8C9}">
      <dgm:prSet phldrT="[Text]" custT="1"/>
      <dgm:spPr/>
      <dgm:t>
        <a:bodyPr/>
        <a:lstStyle/>
        <a:p>
          <a:r>
            <a:rPr lang="en-US" sz="2400" kern="1200" dirty="0">
              <a:solidFill>
                <a:srgbClr val="283D56"/>
              </a:solidFill>
              <a:latin typeface="Arial Narrow"/>
              <a:ea typeface="+mn-ea"/>
              <a:cs typeface="+mn-cs"/>
            </a:rPr>
            <a:t>Ingestion of excess opioid</a:t>
          </a:r>
        </a:p>
      </dgm:t>
    </dgm:pt>
    <dgm:pt modelId="{39F5FBD5-5C2C-4933-962D-9B7FB6EA2A03}" type="parTrans" cxnId="{8BA9A45D-5C34-4EC8-8AF7-20D98186E9C3}">
      <dgm:prSet/>
      <dgm:spPr/>
      <dgm:t>
        <a:bodyPr/>
        <a:lstStyle/>
        <a:p>
          <a:endParaRPr lang="en-US" sz="2300"/>
        </a:p>
      </dgm:t>
    </dgm:pt>
    <dgm:pt modelId="{914B91D8-209D-4DAD-80AF-668D0D34AAFE}" type="sibTrans" cxnId="{8BA9A45D-5C34-4EC8-8AF7-20D98186E9C3}">
      <dgm:prSet/>
      <dgm:spPr/>
      <dgm:t>
        <a:bodyPr/>
        <a:lstStyle/>
        <a:p>
          <a:endParaRPr lang="en-US" sz="2300"/>
        </a:p>
      </dgm:t>
    </dgm:pt>
    <dgm:pt modelId="{9E29683F-B9A8-43B6-AB97-E71222B9A278}">
      <dgm:prSet phldrT="[Text]" custT="1"/>
      <dgm:spPr/>
      <dgm:t>
        <a:bodyPr/>
        <a:lstStyle/>
        <a:p>
          <a:r>
            <a:rPr lang="en-US" sz="2400" kern="1200" dirty="0">
              <a:solidFill>
                <a:srgbClr val="283D56"/>
              </a:solidFill>
              <a:latin typeface="Arial Narrow"/>
              <a:ea typeface="+mn-ea"/>
              <a:cs typeface="+mn-cs"/>
            </a:rPr>
            <a:t>Breathing effort slows</a:t>
          </a:r>
        </a:p>
      </dgm:t>
    </dgm:pt>
    <dgm:pt modelId="{0A95D0D6-EC53-408E-993C-489F669EC11D}" type="parTrans" cxnId="{BA33DE26-0D01-4469-A0C9-73059E3C7439}">
      <dgm:prSet/>
      <dgm:spPr/>
      <dgm:t>
        <a:bodyPr/>
        <a:lstStyle/>
        <a:p>
          <a:endParaRPr lang="en-US" sz="2300"/>
        </a:p>
      </dgm:t>
    </dgm:pt>
    <dgm:pt modelId="{7EF6B64C-9F23-450C-8EA3-999A04CAE840}" type="sibTrans" cxnId="{BA33DE26-0D01-4469-A0C9-73059E3C7439}">
      <dgm:prSet/>
      <dgm:spPr/>
      <dgm:t>
        <a:bodyPr/>
        <a:lstStyle/>
        <a:p>
          <a:endParaRPr lang="en-US" sz="2300"/>
        </a:p>
      </dgm:t>
    </dgm:pt>
    <dgm:pt modelId="{2AFDDE90-C8C0-47D4-B5CB-7FB0EE8DE3EB}">
      <dgm:prSet phldrT="[Text]" custT="1"/>
      <dgm:spPr/>
      <dgm:t>
        <a:bodyPr/>
        <a:lstStyle/>
        <a:p>
          <a:r>
            <a:rPr lang="en-US" sz="2400" kern="1200" dirty="0">
              <a:solidFill>
                <a:srgbClr val="283D56"/>
              </a:solidFill>
              <a:latin typeface="Arial Narrow"/>
              <a:ea typeface="+mn-ea"/>
              <a:cs typeface="+mn-cs"/>
            </a:rPr>
            <a:t>Slowing of breathing deprives brain, heart, and body of oxygen</a:t>
          </a:r>
        </a:p>
      </dgm:t>
    </dgm:pt>
    <dgm:pt modelId="{4FBBBDFC-A08E-4B17-853A-462E16D2CF96}" type="parTrans" cxnId="{4FECF23C-19DC-4E20-8989-9DC7D4367C2F}">
      <dgm:prSet/>
      <dgm:spPr/>
      <dgm:t>
        <a:bodyPr/>
        <a:lstStyle/>
        <a:p>
          <a:endParaRPr lang="en-US" sz="2300"/>
        </a:p>
      </dgm:t>
    </dgm:pt>
    <dgm:pt modelId="{66805727-8266-40C6-8118-53A08D878E19}" type="sibTrans" cxnId="{4FECF23C-19DC-4E20-8989-9DC7D4367C2F}">
      <dgm:prSet/>
      <dgm:spPr/>
      <dgm:t>
        <a:bodyPr/>
        <a:lstStyle/>
        <a:p>
          <a:endParaRPr lang="en-US" sz="2300"/>
        </a:p>
      </dgm:t>
    </dgm:pt>
    <dgm:pt modelId="{C43EE991-D28F-4638-A6D1-430969DE5F46}">
      <dgm:prSet phldrT="[Text]" custT="1"/>
      <dgm:spPr/>
      <dgm:t>
        <a:bodyPr/>
        <a:lstStyle/>
        <a:p>
          <a:r>
            <a:rPr lang="en-US" sz="2400" kern="1200" dirty="0">
              <a:solidFill>
                <a:srgbClr val="283D56"/>
              </a:solidFill>
              <a:latin typeface="Arial Narrow"/>
              <a:ea typeface="+mn-ea"/>
              <a:cs typeface="+mn-cs"/>
            </a:rPr>
            <a:t>Irreversible damage occurs to brain and other organs</a:t>
          </a:r>
        </a:p>
      </dgm:t>
    </dgm:pt>
    <dgm:pt modelId="{C6FE38A4-DD2E-4685-BF28-75431D50C111}" type="parTrans" cxnId="{B85B7F03-A487-495C-A160-44B1B7B6096B}">
      <dgm:prSet/>
      <dgm:spPr/>
      <dgm:t>
        <a:bodyPr/>
        <a:lstStyle/>
        <a:p>
          <a:endParaRPr lang="en-US" sz="2300"/>
        </a:p>
      </dgm:t>
    </dgm:pt>
    <dgm:pt modelId="{CC81DEA8-21F9-496A-B3AA-68A97B98138C}" type="sibTrans" cxnId="{B85B7F03-A487-495C-A160-44B1B7B6096B}">
      <dgm:prSet/>
      <dgm:spPr/>
      <dgm:t>
        <a:bodyPr/>
        <a:lstStyle/>
        <a:p>
          <a:endParaRPr lang="en-US" sz="2300"/>
        </a:p>
      </dgm:t>
    </dgm:pt>
    <dgm:pt modelId="{DF4704B2-2060-454A-8C90-E79AE6A5A5AD}">
      <dgm:prSet phldrT="[Text]" custT="1"/>
      <dgm:spPr/>
      <dgm:t>
        <a:bodyPr/>
        <a:lstStyle/>
        <a:p>
          <a:r>
            <a:rPr lang="en-US" sz="2400" kern="1200" dirty="0">
              <a:solidFill>
                <a:srgbClr val="283D56"/>
              </a:solidFill>
              <a:latin typeface="Arial Narrow"/>
              <a:ea typeface="+mn-ea"/>
              <a:cs typeface="+mn-cs"/>
            </a:rPr>
            <a:t>Loss of consciousness</a:t>
          </a:r>
        </a:p>
      </dgm:t>
    </dgm:pt>
    <dgm:pt modelId="{C12246BA-B3FD-4F70-ADD1-4D2CE062B7C8}" type="sibTrans" cxnId="{4710E92F-E6B9-4E70-9092-AAB2D948318C}">
      <dgm:prSet/>
      <dgm:spPr/>
      <dgm:t>
        <a:bodyPr/>
        <a:lstStyle/>
        <a:p>
          <a:endParaRPr lang="en-US" sz="2300"/>
        </a:p>
      </dgm:t>
    </dgm:pt>
    <dgm:pt modelId="{04747E90-34FC-45A6-A280-810ADAD7FE1D}" type="parTrans" cxnId="{4710E92F-E6B9-4E70-9092-AAB2D948318C}">
      <dgm:prSet/>
      <dgm:spPr/>
      <dgm:t>
        <a:bodyPr/>
        <a:lstStyle/>
        <a:p>
          <a:endParaRPr lang="en-US" sz="2300"/>
        </a:p>
      </dgm:t>
    </dgm:pt>
    <dgm:pt modelId="{FE37BDC2-1039-44FC-8B96-3289F3916C75}">
      <dgm:prSet custT="1"/>
      <dgm:spPr/>
      <dgm:t>
        <a:bodyPr/>
        <a:lstStyle/>
        <a:p>
          <a:r>
            <a:rPr lang="en-US" sz="2400" kern="1200" dirty="0">
              <a:solidFill>
                <a:srgbClr val="283D56"/>
              </a:solidFill>
              <a:latin typeface="Arial Narrow"/>
              <a:ea typeface="+mn-ea"/>
              <a:cs typeface="+mn-cs"/>
            </a:rPr>
            <a:t>Death</a:t>
          </a:r>
        </a:p>
      </dgm:t>
    </dgm:pt>
    <dgm:pt modelId="{DA4A3EFB-E67E-478B-A605-BFA818910C18}" type="parTrans" cxnId="{270FFD4D-4F55-47A8-99F3-030B62AAC1AB}">
      <dgm:prSet/>
      <dgm:spPr/>
      <dgm:t>
        <a:bodyPr/>
        <a:lstStyle/>
        <a:p>
          <a:endParaRPr lang="en-US" sz="2300"/>
        </a:p>
      </dgm:t>
    </dgm:pt>
    <dgm:pt modelId="{2EA8C78B-3819-45FB-A160-30D55AC91BA5}" type="sibTrans" cxnId="{270FFD4D-4F55-47A8-99F3-030B62AAC1AB}">
      <dgm:prSet/>
      <dgm:spPr/>
      <dgm:t>
        <a:bodyPr/>
        <a:lstStyle/>
        <a:p>
          <a:endParaRPr lang="en-US" sz="2300"/>
        </a:p>
      </dgm:t>
    </dgm:pt>
    <dgm:pt modelId="{CCA75B94-E37A-48C7-91B5-6C53034B6FBE}">
      <dgm:prSet custT="1"/>
      <dgm:spPr/>
      <dgm:t>
        <a:bodyPr/>
        <a:lstStyle/>
        <a:p>
          <a:r>
            <a:rPr lang="en-US" sz="2400" kern="1200" dirty="0">
              <a:solidFill>
                <a:srgbClr val="283D56"/>
              </a:solidFill>
              <a:latin typeface="Arial Narrow"/>
              <a:ea typeface="+mn-ea"/>
              <a:cs typeface="+mn-cs"/>
            </a:rPr>
            <a:t>Cardiac arrest occurs</a:t>
          </a:r>
        </a:p>
      </dgm:t>
    </dgm:pt>
    <dgm:pt modelId="{14DEE21A-0F89-4E2F-A8F9-97145476B840}" type="parTrans" cxnId="{06362EFA-886B-43D4-9EC3-3CB6D83DC9A5}">
      <dgm:prSet/>
      <dgm:spPr/>
      <dgm:t>
        <a:bodyPr/>
        <a:lstStyle/>
        <a:p>
          <a:endParaRPr lang="en-US" sz="2300"/>
        </a:p>
      </dgm:t>
    </dgm:pt>
    <dgm:pt modelId="{DFA3F57C-84F9-4DCF-B0D1-BD97CBF4BAEC}" type="sibTrans" cxnId="{06362EFA-886B-43D4-9EC3-3CB6D83DC9A5}">
      <dgm:prSet/>
      <dgm:spPr/>
      <dgm:t>
        <a:bodyPr/>
        <a:lstStyle/>
        <a:p>
          <a:endParaRPr lang="en-US" sz="2300"/>
        </a:p>
      </dgm:t>
    </dgm:pt>
    <dgm:pt modelId="{8B7EF1E6-E9DE-44AD-B561-87B915EA5811}" type="pres">
      <dgm:prSet presAssocID="{6DFB10F0-CCAA-4197-BC2C-B7EF35493620}" presName="Name0" presStyleCnt="0">
        <dgm:presLayoutVars>
          <dgm:chMax val="7"/>
          <dgm:chPref val="5"/>
        </dgm:presLayoutVars>
      </dgm:prSet>
      <dgm:spPr/>
    </dgm:pt>
    <dgm:pt modelId="{A87E0DE3-A4D6-4019-91FB-5E617FF7B137}" type="pres">
      <dgm:prSet presAssocID="{6DFB10F0-CCAA-4197-BC2C-B7EF35493620}" presName="arrowNode" presStyleLbl="node1" presStyleIdx="0" presStyleCnt="1"/>
      <dgm:spPr/>
    </dgm:pt>
    <dgm:pt modelId="{53E12B37-FFC0-4F3D-95CC-AA34DC9F474C}" type="pres">
      <dgm:prSet presAssocID="{F3B00BA1-E2E5-4112-9091-3215F154E8C9}" presName="txNode1" presStyleLbl="revTx" presStyleIdx="0" presStyleCnt="7" custScaleX="148006" custScaleY="51153" custLinFactNeighborX="-30625" custLinFactNeighborY="30511">
        <dgm:presLayoutVars>
          <dgm:bulletEnabled val="1"/>
        </dgm:presLayoutVars>
      </dgm:prSet>
      <dgm:spPr/>
    </dgm:pt>
    <dgm:pt modelId="{074BA612-22BA-435D-9D12-8339080A6374}" type="pres">
      <dgm:prSet presAssocID="{9E29683F-B9A8-43B6-AB97-E71222B9A278}" presName="txNode2" presStyleLbl="revTx" presStyleIdx="1" presStyleCnt="7" custLinFactNeighborX="-11801" custLinFactNeighborY="-23500">
        <dgm:presLayoutVars>
          <dgm:bulletEnabled val="1"/>
        </dgm:presLayoutVars>
      </dgm:prSet>
      <dgm:spPr/>
    </dgm:pt>
    <dgm:pt modelId="{970F63E2-A9FB-4DEC-9ABE-81003B2214D6}" type="pres">
      <dgm:prSet presAssocID="{7EF6B64C-9F23-450C-8EA3-999A04CAE840}" presName="dotNode2" presStyleCnt="0"/>
      <dgm:spPr/>
    </dgm:pt>
    <dgm:pt modelId="{AC0F8603-0143-4B80-94ED-159F94E482E5}" type="pres">
      <dgm:prSet presAssocID="{7EF6B64C-9F23-450C-8EA3-999A04CAE840}" presName="dotRepeatNode" presStyleLbl="fgShp" presStyleIdx="0" presStyleCnt="5"/>
      <dgm:spPr/>
    </dgm:pt>
    <dgm:pt modelId="{F877F0F4-91AF-4BEF-9ACB-FD015F4895CA}" type="pres">
      <dgm:prSet presAssocID="{DF4704B2-2060-454A-8C90-E79AE6A5A5AD}" presName="txNode3" presStyleLbl="revTx" presStyleIdx="2" presStyleCnt="7" custScaleX="139410" custLinFactNeighborX="-2250" custLinFactNeighborY="12416">
        <dgm:presLayoutVars>
          <dgm:bulletEnabled val="1"/>
        </dgm:presLayoutVars>
      </dgm:prSet>
      <dgm:spPr/>
    </dgm:pt>
    <dgm:pt modelId="{D00290C9-5793-4107-9F11-B93D55986BBD}" type="pres">
      <dgm:prSet presAssocID="{C12246BA-B3FD-4F70-ADD1-4D2CE062B7C8}" presName="dotNode3" presStyleCnt="0"/>
      <dgm:spPr/>
    </dgm:pt>
    <dgm:pt modelId="{E8AA4F43-210C-44D4-B6D9-72A6F2D2D4A4}" type="pres">
      <dgm:prSet presAssocID="{C12246BA-B3FD-4F70-ADD1-4D2CE062B7C8}" presName="dotRepeatNode" presStyleLbl="fgShp" presStyleIdx="1" presStyleCnt="5"/>
      <dgm:spPr/>
    </dgm:pt>
    <dgm:pt modelId="{D04BA2EF-93D9-427B-B084-7233DC113499}" type="pres">
      <dgm:prSet presAssocID="{2AFDDE90-C8C0-47D4-B5CB-7FB0EE8DE3EB}" presName="txNode4" presStyleLbl="revTx" presStyleIdx="3" presStyleCnt="7" custScaleX="195192" custLinFactNeighborX="36561" custLinFactNeighborY="-22318">
        <dgm:presLayoutVars>
          <dgm:bulletEnabled val="1"/>
        </dgm:presLayoutVars>
      </dgm:prSet>
      <dgm:spPr/>
    </dgm:pt>
    <dgm:pt modelId="{DA84ADDF-D67F-4FD6-8193-15061CA65D1E}" type="pres">
      <dgm:prSet presAssocID="{66805727-8266-40C6-8118-53A08D878E19}" presName="dotNode4" presStyleCnt="0"/>
      <dgm:spPr/>
    </dgm:pt>
    <dgm:pt modelId="{DBF8F28C-D472-4729-9F02-73465FDF0BE2}" type="pres">
      <dgm:prSet presAssocID="{66805727-8266-40C6-8118-53A08D878E19}" presName="dotRepeatNode" presStyleLbl="fgShp" presStyleIdx="2" presStyleCnt="5"/>
      <dgm:spPr/>
    </dgm:pt>
    <dgm:pt modelId="{150286F8-96AE-48C0-AB3F-D5CD9B6C1DA4}" type="pres">
      <dgm:prSet presAssocID="{C43EE991-D28F-4638-A6D1-430969DE5F46}" presName="txNode5" presStyleLbl="revTx" presStyleIdx="4" presStyleCnt="7" custScaleX="125377" custLinFactNeighborX="-8429" custLinFactNeighborY="17565">
        <dgm:presLayoutVars>
          <dgm:bulletEnabled val="1"/>
        </dgm:presLayoutVars>
      </dgm:prSet>
      <dgm:spPr/>
    </dgm:pt>
    <dgm:pt modelId="{7EE51830-66FD-4FB7-938D-C44788157ACE}" type="pres">
      <dgm:prSet presAssocID="{CC81DEA8-21F9-496A-B3AA-68A97B98138C}" presName="dotNode5" presStyleCnt="0"/>
      <dgm:spPr/>
    </dgm:pt>
    <dgm:pt modelId="{C7149FD7-B439-4563-9863-DCC8D51067BF}" type="pres">
      <dgm:prSet presAssocID="{CC81DEA8-21F9-496A-B3AA-68A97B98138C}" presName="dotRepeatNode" presStyleLbl="fgShp" presStyleIdx="3" presStyleCnt="5"/>
      <dgm:spPr/>
    </dgm:pt>
    <dgm:pt modelId="{B8A5BF16-6EC5-48C5-8D1A-FDA812447E9B}" type="pres">
      <dgm:prSet presAssocID="{CCA75B94-E37A-48C7-91B5-6C53034B6FBE}" presName="txNode6" presStyleLbl="revTx" presStyleIdx="5" presStyleCnt="7" custScaleX="179110" custScaleY="66171" custLinFactNeighborX="28519" custLinFactNeighborY="-19897">
        <dgm:presLayoutVars>
          <dgm:bulletEnabled val="1"/>
        </dgm:presLayoutVars>
      </dgm:prSet>
      <dgm:spPr/>
    </dgm:pt>
    <dgm:pt modelId="{8043F159-C3D5-435D-9A7A-274D5DF8FE13}" type="pres">
      <dgm:prSet presAssocID="{DFA3F57C-84F9-4DCF-B0D1-BD97CBF4BAEC}" presName="dotNode6" presStyleCnt="0"/>
      <dgm:spPr/>
    </dgm:pt>
    <dgm:pt modelId="{E4ABE064-2334-4E07-8079-5AB3900C9CCD}" type="pres">
      <dgm:prSet presAssocID="{DFA3F57C-84F9-4DCF-B0D1-BD97CBF4BAEC}" presName="dotRepeatNode" presStyleLbl="fgShp" presStyleIdx="4" presStyleCnt="5"/>
      <dgm:spPr/>
    </dgm:pt>
    <dgm:pt modelId="{C4BE27F3-8865-4E2F-BEF9-B3F8408B0696}" type="pres">
      <dgm:prSet presAssocID="{FE37BDC2-1039-44FC-8B96-3289F3916C75}" presName="txNode7" presStyleLbl="revTx" presStyleIdx="6" presStyleCnt="7">
        <dgm:presLayoutVars>
          <dgm:bulletEnabled val="1"/>
        </dgm:presLayoutVars>
      </dgm:prSet>
      <dgm:spPr/>
    </dgm:pt>
  </dgm:ptLst>
  <dgm:cxnLst>
    <dgm:cxn modelId="{B85B7F03-A487-495C-A160-44B1B7B6096B}" srcId="{6DFB10F0-CCAA-4197-BC2C-B7EF35493620}" destId="{C43EE991-D28F-4638-A6D1-430969DE5F46}" srcOrd="4" destOrd="0" parTransId="{C6FE38A4-DD2E-4685-BF28-75431D50C111}" sibTransId="{CC81DEA8-21F9-496A-B3AA-68A97B98138C}"/>
    <dgm:cxn modelId="{BA33DE26-0D01-4469-A0C9-73059E3C7439}" srcId="{6DFB10F0-CCAA-4197-BC2C-B7EF35493620}" destId="{9E29683F-B9A8-43B6-AB97-E71222B9A278}" srcOrd="1" destOrd="0" parTransId="{0A95D0D6-EC53-408E-993C-489F669EC11D}" sibTransId="{7EF6B64C-9F23-450C-8EA3-999A04CAE840}"/>
    <dgm:cxn modelId="{DFA3332A-5536-4CEC-AE2D-DDFE26B599BC}" type="presOf" srcId="{9E29683F-B9A8-43B6-AB97-E71222B9A278}" destId="{074BA612-22BA-435D-9D12-8339080A6374}" srcOrd="0" destOrd="0" presId="urn:microsoft.com/office/officeart/2009/3/layout/DescendingProcess"/>
    <dgm:cxn modelId="{4710E92F-E6B9-4E70-9092-AAB2D948318C}" srcId="{6DFB10F0-CCAA-4197-BC2C-B7EF35493620}" destId="{DF4704B2-2060-454A-8C90-E79AE6A5A5AD}" srcOrd="2" destOrd="0" parTransId="{04747E90-34FC-45A6-A280-810ADAD7FE1D}" sibTransId="{C12246BA-B3FD-4F70-ADD1-4D2CE062B7C8}"/>
    <dgm:cxn modelId="{E475B23A-8CF7-4088-83E9-3D8563AA5EF2}" type="presOf" srcId="{2AFDDE90-C8C0-47D4-B5CB-7FB0EE8DE3EB}" destId="{D04BA2EF-93D9-427B-B084-7233DC113499}" srcOrd="0" destOrd="0" presId="urn:microsoft.com/office/officeart/2009/3/layout/DescendingProcess"/>
    <dgm:cxn modelId="{4FECF23C-19DC-4E20-8989-9DC7D4367C2F}" srcId="{6DFB10F0-CCAA-4197-BC2C-B7EF35493620}" destId="{2AFDDE90-C8C0-47D4-B5CB-7FB0EE8DE3EB}" srcOrd="3" destOrd="0" parTransId="{4FBBBDFC-A08E-4B17-853A-462E16D2CF96}" sibTransId="{66805727-8266-40C6-8118-53A08D878E19}"/>
    <dgm:cxn modelId="{8BA9A45D-5C34-4EC8-8AF7-20D98186E9C3}" srcId="{6DFB10F0-CCAA-4197-BC2C-B7EF35493620}" destId="{F3B00BA1-E2E5-4112-9091-3215F154E8C9}" srcOrd="0" destOrd="0" parTransId="{39F5FBD5-5C2C-4933-962D-9B7FB6EA2A03}" sibTransId="{914B91D8-209D-4DAD-80AF-668D0D34AAFE}"/>
    <dgm:cxn modelId="{61D2A54C-C711-4013-AE86-D1ED79A7DFE1}" type="presOf" srcId="{CC81DEA8-21F9-496A-B3AA-68A97B98138C}" destId="{C7149FD7-B439-4563-9863-DCC8D51067BF}" srcOrd="0" destOrd="0" presId="urn:microsoft.com/office/officeart/2009/3/layout/DescendingProcess"/>
    <dgm:cxn modelId="{270FFD4D-4F55-47A8-99F3-030B62AAC1AB}" srcId="{6DFB10F0-CCAA-4197-BC2C-B7EF35493620}" destId="{FE37BDC2-1039-44FC-8B96-3289F3916C75}" srcOrd="6" destOrd="0" parTransId="{DA4A3EFB-E67E-478B-A605-BFA818910C18}" sibTransId="{2EA8C78B-3819-45FB-A160-30D55AC91BA5}"/>
    <dgm:cxn modelId="{5FA5AC79-7119-4217-BA56-90A4C61E4925}" type="presOf" srcId="{F3B00BA1-E2E5-4112-9091-3215F154E8C9}" destId="{53E12B37-FFC0-4F3D-95CC-AA34DC9F474C}" srcOrd="0" destOrd="0" presId="urn:microsoft.com/office/officeart/2009/3/layout/DescendingProcess"/>
    <dgm:cxn modelId="{8434727A-3109-4A5B-9321-F29F7A85944B}" type="presOf" srcId="{C12246BA-B3FD-4F70-ADD1-4D2CE062B7C8}" destId="{E8AA4F43-210C-44D4-B6D9-72A6F2D2D4A4}" srcOrd="0" destOrd="0" presId="urn:microsoft.com/office/officeart/2009/3/layout/DescendingProcess"/>
    <dgm:cxn modelId="{823EF784-98D3-43AC-A57E-E1D05452D910}" type="presOf" srcId="{7EF6B64C-9F23-450C-8EA3-999A04CAE840}" destId="{AC0F8603-0143-4B80-94ED-159F94E482E5}" srcOrd="0" destOrd="0" presId="urn:microsoft.com/office/officeart/2009/3/layout/DescendingProcess"/>
    <dgm:cxn modelId="{E15F758B-4A35-48C5-802C-1AD2A53A5FD8}" type="presOf" srcId="{DF4704B2-2060-454A-8C90-E79AE6A5A5AD}" destId="{F877F0F4-91AF-4BEF-9ACB-FD015F4895CA}" srcOrd="0" destOrd="0" presId="urn:microsoft.com/office/officeart/2009/3/layout/DescendingProcess"/>
    <dgm:cxn modelId="{F5120092-1CBA-41A4-99C7-FCBAFC43D75C}" type="presOf" srcId="{CCA75B94-E37A-48C7-91B5-6C53034B6FBE}" destId="{B8A5BF16-6EC5-48C5-8D1A-FDA812447E9B}" srcOrd="0" destOrd="0" presId="urn:microsoft.com/office/officeart/2009/3/layout/DescendingProcess"/>
    <dgm:cxn modelId="{94A95A9F-B7EB-4ACA-93EC-3FC6BB266932}" type="presOf" srcId="{DFA3F57C-84F9-4DCF-B0D1-BD97CBF4BAEC}" destId="{E4ABE064-2334-4E07-8079-5AB3900C9CCD}" srcOrd="0" destOrd="0" presId="urn:microsoft.com/office/officeart/2009/3/layout/DescendingProcess"/>
    <dgm:cxn modelId="{891312C5-8B29-480E-AE4E-19264FC5EAF0}" type="presOf" srcId="{66805727-8266-40C6-8118-53A08D878E19}" destId="{DBF8F28C-D472-4729-9F02-73465FDF0BE2}" srcOrd="0" destOrd="0" presId="urn:microsoft.com/office/officeart/2009/3/layout/DescendingProcess"/>
    <dgm:cxn modelId="{BF5410D5-29BF-4A73-9199-312F1411B42E}" type="presOf" srcId="{6DFB10F0-CCAA-4197-BC2C-B7EF35493620}" destId="{8B7EF1E6-E9DE-44AD-B561-87B915EA5811}" srcOrd="0" destOrd="0" presId="urn:microsoft.com/office/officeart/2009/3/layout/DescendingProcess"/>
    <dgm:cxn modelId="{4272EDDE-BB99-48D6-86F6-1BCB921E84E3}" type="presOf" srcId="{FE37BDC2-1039-44FC-8B96-3289F3916C75}" destId="{C4BE27F3-8865-4E2F-BEF9-B3F8408B0696}" srcOrd="0" destOrd="0" presId="urn:microsoft.com/office/officeart/2009/3/layout/DescendingProcess"/>
    <dgm:cxn modelId="{B0058CE1-B468-44B0-B73F-688DB5AD7CCC}" type="presOf" srcId="{C43EE991-D28F-4638-A6D1-430969DE5F46}" destId="{150286F8-96AE-48C0-AB3F-D5CD9B6C1DA4}" srcOrd="0" destOrd="0" presId="urn:microsoft.com/office/officeart/2009/3/layout/DescendingProcess"/>
    <dgm:cxn modelId="{06362EFA-886B-43D4-9EC3-3CB6D83DC9A5}" srcId="{6DFB10F0-CCAA-4197-BC2C-B7EF35493620}" destId="{CCA75B94-E37A-48C7-91B5-6C53034B6FBE}" srcOrd="5" destOrd="0" parTransId="{14DEE21A-0F89-4E2F-A8F9-97145476B840}" sibTransId="{DFA3F57C-84F9-4DCF-B0D1-BD97CBF4BAEC}"/>
    <dgm:cxn modelId="{84A75B24-05E1-4BD3-824A-A88CEE3EA588}" type="presParOf" srcId="{8B7EF1E6-E9DE-44AD-B561-87B915EA5811}" destId="{A87E0DE3-A4D6-4019-91FB-5E617FF7B137}" srcOrd="0" destOrd="0" presId="urn:microsoft.com/office/officeart/2009/3/layout/DescendingProcess"/>
    <dgm:cxn modelId="{27B58018-792F-4867-8E85-E00F0D1A69A6}" type="presParOf" srcId="{8B7EF1E6-E9DE-44AD-B561-87B915EA5811}" destId="{53E12B37-FFC0-4F3D-95CC-AA34DC9F474C}" srcOrd="1" destOrd="0" presId="urn:microsoft.com/office/officeart/2009/3/layout/DescendingProcess"/>
    <dgm:cxn modelId="{56E25FD3-46D4-41BA-925C-38909AE771E6}" type="presParOf" srcId="{8B7EF1E6-E9DE-44AD-B561-87B915EA5811}" destId="{074BA612-22BA-435D-9D12-8339080A6374}" srcOrd="2" destOrd="0" presId="urn:microsoft.com/office/officeart/2009/3/layout/DescendingProcess"/>
    <dgm:cxn modelId="{7E3DA285-347E-4605-95D8-09555745BA14}" type="presParOf" srcId="{8B7EF1E6-E9DE-44AD-B561-87B915EA5811}" destId="{970F63E2-A9FB-4DEC-9ABE-81003B2214D6}" srcOrd="3" destOrd="0" presId="urn:microsoft.com/office/officeart/2009/3/layout/DescendingProcess"/>
    <dgm:cxn modelId="{E0FD64CD-AB52-4CAE-BB7B-F635B39BC16C}" type="presParOf" srcId="{970F63E2-A9FB-4DEC-9ABE-81003B2214D6}" destId="{AC0F8603-0143-4B80-94ED-159F94E482E5}" srcOrd="0" destOrd="0" presId="urn:microsoft.com/office/officeart/2009/3/layout/DescendingProcess"/>
    <dgm:cxn modelId="{400B27F0-F36F-40CC-9AF3-E1525C99A797}" type="presParOf" srcId="{8B7EF1E6-E9DE-44AD-B561-87B915EA5811}" destId="{F877F0F4-91AF-4BEF-9ACB-FD015F4895CA}" srcOrd="4" destOrd="0" presId="urn:microsoft.com/office/officeart/2009/3/layout/DescendingProcess"/>
    <dgm:cxn modelId="{06A3799A-C79C-4513-B243-80E279FA6397}" type="presParOf" srcId="{8B7EF1E6-E9DE-44AD-B561-87B915EA5811}" destId="{D00290C9-5793-4107-9F11-B93D55986BBD}" srcOrd="5" destOrd="0" presId="urn:microsoft.com/office/officeart/2009/3/layout/DescendingProcess"/>
    <dgm:cxn modelId="{1FAAF3B4-37AE-49C5-BB58-2ADB6AF72C73}" type="presParOf" srcId="{D00290C9-5793-4107-9F11-B93D55986BBD}" destId="{E8AA4F43-210C-44D4-B6D9-72A6F2D2D4A4}" srcOrd="0" destOrd="0" presId="urn:microsoft.com/office/officeart/2009/3/layout/DescendingProcess"/>
    <dgm:cxn modelId="{11A5DEA7-6698-4C77-A4EF-34006A51CCD1}" type="presParOf" srcId="{8B7EF1E6-E9DE-44AD-B561-87B915EA5811}" destId="{D04BA2EF-93D9-427B-B084-7233DC113499}" srcOrd="6" destOrd="0" presId="urn:microsoft.com/office/officeart/2009/3/layout/DescendingProcess"/>
    <dgm:cxn modelId="{FB78E302-DB53-4AC7-9964-A0F8BC3EC4E3}" type="presParOf" srcId="{8B7EF1E6-E9DE-44AD-B561-87B915EA5811}" destId="{DA84ADDF-D67F-4FD6-8193-15061CA65D1E}" srcOrd="7" destOrd="0" presId="urn:microsoft.com/office/officeart/2009/3/layout/DescendingProcess"/>
    <dgm:cxn modelId="{362359C8-154B-4F3A-957B-2786A97CCC2A}" type="presParOf" srcId="{DA84ADDF-D67F-4FD6-8193-15061CA65D1E}" destId="{DBF8F28C-D472-4729-9F02-73465FDF0BE2}" srcOrd="0" destOrd="0" presId="urn:microsoft.com/office/officeart/2009/3/layout/DescendingProcess"/>
    <dgm:cxn modelId="{533A19CC-3492-4544-8246-BDFECE2AFB04}" type="presParOf" srcId="{8B7EF1E6-E9DE-44AD-B561-87B915EA5811}" destId="{150286F8-96AE-48C0-AB3F-D5CD9B6C1DA4}" srcOrd="8" destOrd="0" presId="urn:microsoft.com/office/officeart/2009/3/layout/DescendingProcess"/>
    <dgm:cxn modelId="{BDA19EEB-FE50-492A-92BB-394B5D89187B}" type="presParOf" srcId="{8B7EF1E6-E9DE-44AD-B561-87B915EA5811}" destId="{7EE51830-66FD-4FB7-938D-C44788157ACE}" srcOrd="9" destOrd="0" presId="urn:microsoft.com/office/officeart/2009/3/layout/DescendingProcess"/>
    <dgm:cxn modelId="{54DBBF18-E47C-45EC-8049-A925EFE75857}" type="presParOf" srcId="{7EE51830-66FD-4FB7-938D-C44788157ACE}" destId="{C7149FD7-B439-4563-9863-DCC8D51067BF}" srcOrd="0" destOrd="0" presId="urn:microsoft.com/office/officeart/2009/3/layout/DescendingProcess"/>
    <dgm:cxn modelId="{387BBC1B-690C-492B-AD4D-3400C7E3AB41}" type="presParOf" srcId="{8B7EF1E6-E9DE-44AD-B561-87B915EA5811}" destId="{B8A5BF16-6EC5-48C5-8D1A-FDA812447E9B}" srcOrd="10" destOrd="0" presId="urn:microsoft.com/office/officeart/2009/3/layout/DescendingProcess"/>
    <dgm:cxn modelId="{B1D1DE9C-2A8D-4E9A-9D1B-217E488FF73B}" type="presParOf" srcId="{8B7EF1E6-E9DE-44AD-B561-87B915EA5811}" destId="{8043F159-C3D5-435D-9A7A-274D5DF8FE13}" srcOrd="11" destOrd="0" presId="urn:microsoft.com/office/officeart/2009/3/layout/DescendingProcess"/>
    <dgm:cxn modelId="{2AB998C2-CD58-47AA-8F8B-9B539394B84B}" type="presParOf" srcId="{8043F159-C3D5-435D-9A7A-274D5DF8FE13}" destId="{E4ABE064-2334-4E07-8079-5AB3900C9CCD}" srcOrd="0" destOrd="0" presId="urn:microsoft.com/office/officeart/2009/3/layout/DescendingProcess"/>
    <dgm:cxn modelId="{CF9E3532-9525-453E-B6EA-1FC4DD7494B0}" type="presParOf" srcId="{8B7EF1E6-E9DE-44AD-B561-87B915EA5811}" destId="{C4BE27F3-8865-4E2F-BEF9-B3F8408B0696}"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14289-8F23-4335-A217-3962ADE5DECE}"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7304CB0C-5DA4-4F5A-AA08-BE1DEE7A184E}">
      <dgm:prSet phldrT="[Text]" custT="1"/>
      <dgm:spPr/>
      <dgm:t>
        <a:bodyPr/>
        <a:lstStyle/>
        <a:p>
          <a:r>
            <a:rPr lang="en-US" sz="2800" dirty="0"/>
            <a:t>Naloxone is </a:t>
          </a:r>
          <a:r>
            <a:rPr lang="en-US" sz="2800" b="1" dirty="0"/>
            <a:t>EFFECTIVE</a:t>
          </a:r>
          <a:r>
            <a:rPr lang="en-US" sz="2800" dirty="0"/>
            <a:t> when the overdose is due to usage of an </a:t>
          </a:r>
          <a:r>
            <a:rPr lang="en-US" sz="2800" b="1" dirty="0"/>
            <a:t>OPIOID</a:t>
          </a:r>
        </a:p>
      </dgm:t>
    </dgm:pt>
    <dgm:pt modelId="{5A6BE555-89DD-4EAC-8863-F660360BEC2D}" type="parTrans" cxnId="{204EEFCE-EE40-48BC-A33F-FEF9B6103061}">
      <dgm:prSet/>
      <dgm:spPr/>
      <dgm:t>
        <a:bodyPr/>
        <a:lstStyle/>
        <a:p>
          <a:endParaRPr lang="en-US"/>
        </a:p>
      </dgm:t>
    </dgm:pt>
    <dgm:pt modelId="{231D0D43-13F1-4E76-AB36-5649CC3A121B}" type="sibTrans" cxnId="{204EEFCE-EE40-48BC-A33F-FEF9B6103061}">
      <dgm:prSet/>
      <dgm:spPr/>
      <dgm:t>
        <a:bodyPr/>
        <a:lstStyle/>
        <a:p>
          <a:endParaRPr lang="en-US"/>
        </a:p>
      </dgm:t>
    </dgm:pt>
    <dgm:pt modelId="{52DCB2F9-1A0E-4EFD-9543-5B0F2F60F5F8}">
      <dgm:prSet phldrT="[Text]"/>
      <dgm:spPr/>
      <dgm:t>
        <a:bodyPr/>
        <a:lstStyle/>
        <a:p>
          <a:r>
            <a:rPr lang="en-US" dirty="0">
              <a:latin typeface="Arial Narrow" panose="020B0606020202030204" pitchFamily="34" charset="0"/>
            </a:rPr>
            <a:t>Heroin</a:t>
          </a:r>
          <a:endParaRPr lang="en-US" dirty="0"/>
        </a:p>
      </dgm:t>
    </dgm:pt>
    <dgm:pt modelId="{81A1AEBF-FDBA-4DCD-85CA-6CC9D0F26A87}" type="parTrans" cxnId="{841DAC56-25FE-45F3-B8D7-1954B2C44D0D}">
      <dgm:prSet/>
      <dgm:spPr/>
      <dgm:t>
        <a:bodyPr/>
        <a:lstStyle/>
        <a:p>
          <a:endParaRPr lang="en-US"/>
        </a:p>
      </dgm:t>
    </dgm:pt>
    <dgm:pt modelId="{F3C6F5AA-EDD8-4F83-A2DC-2943F1EF71F1}" type="sibTrans" cxnId="{841DAC56-25FE-45F3-B8D7-1954B2C44D0D}">
      <dgm:prSet/>
      <dgm:spPr/>
      <dgm:t>
        <a:bodyPr/>
        <a:lstStyle/>
        <a:p>
          <a:endParaRPr lang="en-US"/>
        </a:p>
      </dgm:t>
    </dgm:pt>
    <dgm:pt modelId="{F4D4F5C5-02F0-420F-8778-A3904EAB9256}">
      <dgm:prSet phldrT="[Text]" custT="1"/>
      <dgm:spPr/>
      <dgm:t>
        <a:bodyPr/>
        <a:lstStyle/>
        <a:p>
          <a:pPr>
            <a:lnSpc>
              <a:spcPct val="100000"/>
            </a:lnSpc>
            <a:spcAft>
              <a:spcPts val="0"/>
            </a:spcAft>
          </a:pPr>
          <a:r>
            <a:rPr lang="en-US" sz="2800" dirty="0"/>
            <a:t>Naloxone will have </a:t>
          </a:r>
        </a:p>
        <a:p>
          <a:pPr>
            <a:lnSpc>
              <a:spcPct val="100000"/>
            </a:lnSpc>
            <a:spcAft>
              <a:spcPts val="0"/>
            </a:spcAft>
          </a:pPr>
          <a:r>
            <a:rPr lang="en-US" sz="2800" b="1" dirty="0"/>
            <a:t>NO EFFECT </a:t>
          </a:r>
          <a:r>
            <a:rPr lang="en-US" sz="2800" dirty="0"/>
            <a:t>when overdose is due to usage of:</a:t>
          </a:r>
        </a:p>
      </dgm:t>
    </dgm:pt>
    <dgm:pt modelId="{9099E131-F688-400C-8DCC-84627B0B9BBA}" type="parTrans" cxnId="{B5AABDBF-D3BE-4724-BE0A-87A535713363}">
      <dgm:prSet/>
      <dgm:spPr/>
      <dgm:t>
        <a:bodyPr/>
        <a:lstStyle/>
        <a:p>
          <a:endParaRPr lang="en-US"/>
        </a:p>
      </dgm:t>
    </dgm:pt>
    <dgm:pt modelId="{D0705EE4-9E02-4489-87CB-8FA9723D945B}" type="sibTrans" cxnId="{B5AABDBF-D3BE-4724-BE0A-87A535713363}">
      <dgm:prSet/>
      <dgm:spPr/>
      <dgm:t>
        <a:bodyPr/>
        <a:lstStyle/>
        <a:p>
          <a:endParaRPr lang="en-US"/>
        </a:p>
      </dgm:t>
    </dgm:pt>
    <dgm:pt modelId="{78AE5931-9C0E-40DA-BDED-753EBA07AAE3}">
      <dgm:prSet phldrT="[Text]"/>
      <dgm:spPr/>
      <dgm:t>
        <a:bodyPr/>
        <a:lstStyle/>
        <a:p>
          <a:r>
            <a:rPr lang="en-US" dirty="0">
              <a:latin typeface="Arial Narrow" panose="020B0606020202030204" pitchFamily="34" charset="0"/>
            </a:rPr>
            <a:t>Alcohol</a:t>
          </a:r>
          <a:endParaRPr lang="en-US" dirty="0"/>
        </a:p>
      </dgm:t>
    </dgm:pt>
    <dgm:pt modelId="{3386540B-E09A-4E8C-BF66-653CA015D0BB}" type="parTrans" cxnId="{03CACC6F-A647-49A6-96F8-76877CEBF096}">
      <dgm:prSet/>
      <dgm:spPr/>
      <dgm:t>
        <a:bodyPr/>
        <a:lstStyle/>
        <a:p>
          <a:endParaRPr lang="en-US"/>
        </a:p>
      </dgm:t>
    </dgm:pt>
    <dgm:pt modelId="{A16E816B-2693-4C79-BDBF-A90DF2E45218}" type="sibTrans" cxnId="{03CACC6F-A647-49A6-96F8-76877CEBF096}">
      <dgm:prSet/>
      <dgm:spPr/>
      <dgm:t>
        <a:bodyPr/>
        <a:lstStyle/>
        <a:p>
          <a:endParaRPr lang="en-US"/>
        </a:p>
      </dgm:t>
    </dgm:pt>
    <dgm:pt modelId="{3B05BA5E-783F-4B87-8C1F-9BFB15F625B5}">
      <dgm:prSet/>
      <dgm:spPr/>
      <dgm:t>
        <a:bodyPr/>
        <a:lstStyle/>
        <a:p>
          <a:r>
            <a:rPr lang="en-US">
              <a:latin typeface="Arial Narrow" panose="020B0606020202030204" pitchFamily="34" charset="0"/>
            </a:rPr>
            <a:t>Morphine</a:t>
          </a:r>
          <a:endParaRPr lang="en-US" dirty="0">
            <a:latin typeface="Arial Narrow" panose="020B0606020202030204" pitchFamily="34" charset="0"/>
          </a:endParaRPr>
        </a:p>
      </dgm:t>
    </dgm:pt>
    <dgm:pt modelId="{C34867C1-C056-4212-BCB1-A10DAAF0FBB4}" type="parTrans" cxnId="{7E155F33-C195-46D6-B84B-F7FBC042AEEE}">
      <dgm:prSet/>
      <dgm:spPr/>
      <dgm:t>
        <a:bodyPr/>
        <a:lstStyle/>
        <a:p>
          <a:endParaRPr lang="en-US"/>
        </a:p>
      </dgm:t>
    </dgm:pt>
    <dgm:pt modelId="{6D069396-A582-400B-9BAB-AC4D7B5AA380}" type="sibTrans" cxnId="{7E155F33-C195-46D6-B84B-F7FBC042AEEE}">
      <dgm:prSet/>
      <dgm:spPr/>
      <dgm:t>
        <a:bodyPr/>
        <a:lstStyle/>
        <a:p>
          <a:endParaRPr lang="en-US"/>
        </a:p>
      </dgm:t>
    </dgm:pt>
    <dgm:pt modelId="{E2A4B262-C1F4-4BFD-B52B-791FCAAF1A25}">
      <dgm:prSet/>
      <dgm:spPr/>
      <dgm:t>
        <a:bodyPr/>
        <a:lstStyle/>
        <a:p>
          <a:r>
            <a:rPr lang="en-US">
              <a:latin typeface="Arial Narrow" panose="020B0606020202030204" pitchFamily="34" charset="0"/>
            </a:rPr>
            <a:t>Hydromorphone (Dilaudid)</a:t>
          </a:r>
          <a:endParaRPr lang="en-US" dirty="0">
            <a:latin typeface="Arial Narrow" panose="020B0606020202030204" pitchFamily="34" charset="0"/>
          </a:endParaRPr>
        </a:p>
      </dgm:t>
    </dgm:pt>
    <dgm:pt modelId="{2CA92B00-1FA1-4FAB-B776-9BC9EC478533}" type="parTrans" cxnId="{CF9EA93A-DADE-4BD3-93A1-D644D5515973}">
      <dgm:prSet/>
      <dgm:spPr/>
      <dgm:t>
        <a:bodyPr/>
        <a:lstStyle/>
        <a:p>
          <a:endParaRPr lang="en-US"/>
        </a:p>
      </dgm:t>
    </dgm:pt>
    <dgm:pt modelId="{2FFFC614-4724-4762-9AC2-02205C976069}" type="sibTrans" cxnId="{CF9EA93A-DADE-4BD3-93A1-D644D5515973}">
      <dgm:prSet/>
      <dgm:spPr/>
      <dgm:t>
        <a:bodyPr/>
        <a:lstStyle/>
        <a:p>
          <a:endParaRPr lang="en-US"/>
        </a:p>
      </dgm:t>
    </dgm:pt>
    <dgm:pt modelId="{59E67521-0C37-4DF5-8D74-464BE3C9BC1E}">
      <dgm:prSet/>
      <dgm:spPr/>
      <dgm:t>
        <a:bodyPr/>
        <a:lstStyle/>
        <a:p>
          <a:r>
            <a:rPr lang="en-US">
              <a:latin typeface="Arial Narrow" panose="020B0606020202030204" pitchFamily="34" charset="0"/>
            </a:rPr>
            <a:t>Oxycodone (Oxycontin, Percocet) </a:t>
          </a:r>
          <a:endParaRPr lang="en-US" dirty="0">
            <a:latin typeface="Arial Narrow" panose="020B0606020202030204" pitchFamily="34" charset="0"/>
          </a:endParaRPr>
        </a:p>
      </dgm:t>
    </dgm:pt>
    <dgm:pt modelId="{ED2D6180-68C2-4F9C-BC18-C3F21158EAE1}" type="parTrans" cxnId="{2AD3DB27-6EC9-4AD9-B3A6-A43C09E30A0A}">
      <dgm:prSet/>
      <dgm:spPr/>
      <dgm:t>
        <a:bodyPr/>
        <a:lstStyle/>
        <a:p>
          <a:endParaRPr lang="en-US"/>
        </a:p>
      </dgm:t>
    </dgm:pt>
    <dgm:pt modelId="{072315F3-EB85-4970-892B-9949FF7C651F}" type="sibTrans" cxnId="{2AD3DB27-6EC9-4AD9-B3A6-A43C09E30A0A}">
      <dgm:prSet/>
      <dgm:spPr/>
      <dgm:t>
        <a:bodyPr/>
        <a:lstStyle/>
        <a:p>
          <a:endParaRPr lang="en-US"/>
        </a:p>
      </dgm:t>
    </dgm:pt>
    <dgm:pt modelId="{1C9BFC15-FEFC-417B-BE2D-ED7379048799}">
      <dgm:prSet/>
      <dgm:spPr/>
      <dgm:t>
        <a:bodyPr/>
        <a:lstStyle/>
        <a:p>
          <a:r>
            <a:rPr lang="en-US" dirty="0">
              <a:latin typeface="Arial Narrow" panose="020B0606020202030204" pitchFamily="34" charset="0"/>
            </a:rPr>
            <a:t>Hydrocodone (Norco, Vicodin)</a:t>
          </a:r>
        </a:p>
      </dgm:t>
    </dgm:pt>
    <dgm:pt modelId="{8C82D2BE-8A8E-466C-80C8-E79924B01A18}" type="parTrans" cxnId="{DDF84919-1C50-4475-9E7F-A2DE630E9785}">
      <dgm:prSet/>
      <dgm:spPr/>
      <dgm:t>
        <a:bodyPr/>
        <a:lstStyle/>
        <a:p>
          <a:endParaRPr lang="en-US"/>
        </a:p>
      </dgm:t>
    </dgm:pt>
    <dgm:pt modelId="{85D13581-56A2-4B5B-AA89-7738D95067FA}" type="sibTrans" cxnId="{DDF84919-1C50-4475-9E7F-A2DE630E9785}">
      <dgm:prSet/>
      <dgm:spPr/>
      <dgm:t>
        <a:bodyPr/>
        <a:lstStyle/>
        <a:p>
          <a:endParaRPr lang="en-US"/>
        </a:p>
      </dgm:t>
    </dgm:pt>
    <dgm:pt modelId="{537004D8-CF34-4C88-B317-054FB6264E69}">
      <dgm:prSet/>
      <dgm:spPr/>
      <dgm:t>
        <a:bodyPr/>
        <a:lstStyle/>
        <a:p>
          <a:r>
            <a:rPr lang="en-US">
              <a:latin typeface="Arial Narrow" panose="020B0606020202030204" pitchFamily="34" charset="0"/>
            </a:rPr>
            <a:t>Fentanyl</a:t>
          </a:r>
          <a:endParaRPr lang="en-US" dirty="0">
            <a:latin typeface="Arial Narrow" panose="020B0606020202030204" pitchFamily="34" charset="0"/>
          </a:endParaRPr>
        </a:p>
      </dgm:t>
    </dgm:pt>
    <dgm:pt modelId="{94B23306-FD6B-4FF8-9EC0-C8699A6E835B}" type="parTrans" cxnId="{F862CB3B-35DE-4149-A3BF-467DA4688531}">
      <dgm:prSet/>
      <dgm:spPr/>
      <dgm:t>
        <a:bodyPr/>
        <a:lstStyle/>
        <a:p>
          <a:endParaRPr lang="en-US"/>
        </a:p>
      </dgm:t>
    </dgm:pt>
    <dgm:pt modelId="{D4325D41-5BA6-41C2-AB3D-182164339599}" type="sibTrans" cxnId="{F862CB3B-35DE-4149-A3BF-467DA4688531}">
      <dgm:prSet/>
      <dgm:spPr/>
      <dgm:t>
        <a:bodyPr/>
        <a:lstStyle/>
        <a:p>
          <a:endParaRPr lang="en-US"/>
        </a:p>
      </dgm:t>
    </dgm:pt>
    <dgm:pt modelId="{31734A52-80F3-48F1-AC4C-6E557237BB95}">
      <dgm:prSet/>
      <dgm:spPr/>
      <dgm:t>
        <a:bodyPr/>
        <a:lstStyle/>
        <a:p>
          <a:r>
            <a:rPr lang="en-US">
              <a:latin typeface="Arial Narrow" panose="020B0606020202030204" pitchFamily="34" charset="0"/>
            </a:rPr>
            <a:t>Buprenorphine</a:t>
          </a:r>
          <a:endParaRPr lang="en-US" dirty="0">
            <a:latin typeface="Arial Narrow" panose="020B0606020202030204" pitchFamily="34" charset="0"/>
          </a:endParaRPr>
        </a:p>
      </dgm:t>
    </dgm:pt>
    <dgm:pt modelId="{E35BF32B-2F8D-4C3C-B84B-58AF16CFE0C3}" type="parTrans" cxnId="{F98AFE1F-5D2C-473B-B854-C47081384AE6}">
      <dgm:prSet/>
      <dgm:spPr/>
      <dgm:t>
        <a:bodyPr/>
        <a:lstStyle/>
        <a:p>
          <a:endParaRPr lang="en-US"/>
        </a:p>
      </dgm:t>
    </dgm:pt>
    <dgm:pt modelId="{AAAD0492-41C5-4427-BC97-8F59090B28C7}" type="sibTrans" cxnId="{F98AFE1F-5D2C-473B-B854-C47081384AE6}">
      <dgm:prSet/>
      <dgm:spPr/>
      <dgm:t>
        <a:bodyPr/>
        <a:lstStyle/>
        <a:p>
          <a:endParaRPr lang="en-US"/>
        </a:p>
      </dgm:t>
    </dgm:pt>
    <dgm:pt modelId="{B4EC2F56-EA0E-4BA2-AF1C-B856D294999D}">
      <dgm:prSet/>
      <dgm:spPr/>
      <dgm:t>
        <a:bodyPr/>
        <a:lstStyle/>
        <a:p>
          <a:r>
            <a:rPr lang="en-US">
              <a:latin typeface="Arial Narrow" panose="020B0606020202030204" pitchFamily="34" charset="0"/>
            </a:rPr>
            <a:t>Codeine</a:t>
          </a:r>
          <a:endParaRPr lang="en-US" dirty="0">
            <a:latin typeface="Arial Narrow" panose="020B0606020202030204" pitchFamily="34" charset="0"/>
          </a:endParaRPr>
        </a:p>
      </dgm:t>
    </dgm:pt>
    <dgm:pt modelId="{080D44F4-7E90-4D0D-B1B4-543987BB1D23}" type="parTrans" cxnId="{FD703AAF-79E8-4A82-9AB1-E380069F762E}">
      <dgm:prSet/>
      <dgm:spPr/>
      <dgm:t>
        <a:bodyPr/>
        <a:lstStyle/>
        <a:p>
          <a:endParaRPr lang="en-US"/>
        </a:p>
      </dgm:t>
    </dgm:pt>
    <dgm:pt modelId="{AAD9FE83-A7C0-4B7A-B7FA-64615BB020C7}" type="sibTrans" cxnId="{FD703AAF-79E8-4A82-9AB1-E380069F762E}">
      <dgm:prSet/>
      <dgm:spPr/>
      <dgm:t>
        <a:bodyPr/>
        <a:lstStyle/>
        <a:p>
          <a:endParaRPr lang="en-US"/>
        </a:p>
      </dgm:t>
    </dgm:pt>
    <dgm:pt modelId="{62CEC012-B325-463B-8011-4EB9211DD32A}">
      <dgm:prSet/>
      <dgm:spPr/>
      <dgm:t>
        <a:bodyPr/>
        <a:lstStyle/>
        <a:p>
          <a:r>
            <a:rPr lang="en-US" dirty="0">
              <a:latin typeface="Arial Narrow" panose="020B0606020202030204" pitchFamily="34" charset="0"/>
            </a:rPr>
            <a:t>Methadone</a:t>
          </a:r>
        </a:p>
      </dgm:t>
    </dgm:pt>
    <dgm:pt modelId="{7BD0741F-0523-4C90-B847-45BF997EB09C}" type="parTrans" cxnId="{62AC1F7F-4A7E-4EA8-AE70-9BC8529CCD1B}">
      <dgm:prSet/>
      <dgm:spPr/>
      <dgm:t>
        <a:bodyPr/>
        <a:lstStyle/>
        <a:p>
          <a:endParaRPr lang="en-US"/>
        </a:p>
      </dgm:t>
    </dgm:pt>
    <dgm:pt modelId="{03544166-A0A7-4695-BAFE-34E80922C3FE}" type="sibTrans" cxnId="{62AC1F7F-4A7E-4EA8-AE70-9BC8529CCD1B}">
      <dgm:prSet/>
      <dgm:spPr/>
      <dgm:t>
        <a:bodyPr/>
        <a:lstStyle/>
        <a:p>
          <a:endParaRPr lang="en-US"/>
        </a:p>
      </dgm:t>
    </dgm:pt>
    <dgm:pt modelId="{4DFB424B-CBCC-49A3-80F5-74C6B2489114}">
      <dgm:prSet/>
      <dgm:spPr/>
      <dgm:t>
        <a:bodyPr/>
        <a:lstStyle/>
        <a:p>
          <a:r>
            <a:rPr lang="en-US">
              <a:latin typeface="Arial Narrow" panose="020B0606020202030204" pitchFamily="34" charset="0"/>
            </a:rPr>
            <a:t>Benzodiazepines (Valium, Ativan, Xanax, Klonopin,)</a:t>
          </a:r>
          <a:endParaRPr lang="en-US" dirty="0">
            <a:latin typeface="Arial Narrow" panose="020B0606020202030204" pitchFamily="34" charset="0"/>
          </a:endParaRPr>
        </a:p>
      </dgm:t>
    </dgm:pt>
    <dgm:pt modelId="{A3AD86AF-1584-4747-81E2-362D4A130131}" type="parTrans" cxnId="{A6A4B455-2D5F-4E26-BE15-B56B5C4FBB1B}">
      <dgm:prSet/>
      <dgm:spPr/>
      <dgm:t>
        <a:bodyPr/>
        <a:lstStyle/>
        <a:p>
          <a:endParaRPr lang="en-US"/>
        </a:p>
      </dgm:t>
    </dgm:pt>
    <dgm:pt modelId="{0159112B-B3A9-4F34-953B-92FC1A2A0A2B}" type="sibTrans" cxnId="{A6A4B455-2D5F-4E26-BE15-B56B5C4FBB1B}">
      <dgm:prSet/>
      <dgm:spPr/>
      <dgm:t>
        <a:bodyPr/>
        <a:lstStyle/>
        <a:p>
          <a:endParaRPr lang="en-US"/>
        </a:p>
      </dgm:t>
    </dgm:pt>
    <dgm:pt modelId="{4784AEAD-A780-494B-97E9-F8DEA6E42653}">
      <dgm:prSet/>
      <dgm:spPr/>
      <dgm:t>
        <a:bodyPr/>
        <a:lstStyle/>
        <a:p>
          <a:r>
            <a:rPr lang="en-US" dirty="0">
              <a:latin typeface="Arial Narrow" panose="020B0606020202030204" pitchFamily="34" charset="0"/>
            </a:rPr>
            <a:t>Other medications</a:t>
          </a:r>
        </a:p>
      </dgm:t>
    </dgm:pt>
    <dgm:pt modelId="{00B3D397-69EE-4567-A630-2ABE56D4A43B}" type="parTrans" cxnId="{48A8A336-7553-4060-9507-8D1315C6B840}">
      <dgm:prSet/>
      <dgm:spPr/>
      <dgm:t>
        <a:bodyPr/>
        <a:lstStyle/>
        <a:p>
          <a:endParaRPr lang="en-US"/>
        </a:p>
      </dgm:t>
    </dgm:pt>
    <dgm:pt modelId="{8E6954C9-691E-4854-821C-0A67649C9F6D}" type="sibTrans" cxnId="{48A8A336-7553-4060-9507-8D1315C6B840}">
      <dgm:prSet/>
      <dgm:spPr/>
      <dgm:t>
        <a:bodyPr/>
        <a:lstStyle/>
        <a:p>
          <a:endParaRPr lang="en-US"/>
        </a:p>
      </dgm:t>
    </dgm:pt>
    <dgm:pt modelId="{8560C8A2-EB3B-40F6-A9D0-2E8B8809218A}">
      <dgm:prSet phldrT="[Text]"/>
      <dgm:spPr/>
      <dgm:t>
        <a:bodyPr/>
        <a:lstStyle/>
        <a:p>
          <a:r>
            <a:rPr lang="en-US">
              <a:latin typeface="Arial Narrow" panose="020B0606020202030204" pitchFamily="34" charset="0"/>
            </a:rPr>
            <a:t>Antidepressants (Paxil, Prozac, Lexapro, Wellbutrin)</a:t>
          </a:r>
          <a:endParaRPr lang="en-US" dirty="0">
            <a:latin typeface="Arial Narrow" panose="020B0606020202030204" pitchFamily="34" charset="0"/>
          </a:endParaRPr>
        </a:p>
      </dgm:t>
    </dgm:pt>
    <dgm:pt modelId="{B34241A2-07D6-40A4-8AB4-7D9F2C9F8084}" type="parTrans" cxnId="{91F1309A-841F-4164-84F3-4E5D9BB2C685}">
      <dgm:prSet/>
      <dgm:spPr/>
      <dgm:t>
        <a:bodyPr/>
        <a:lstStyle/>
        <a:p>
          <a:endParaRPr lang="en-US"/>
        </a:p>
      </dgm:t>
    </dgm:pt>
    <dgm:pt modelId="{16F62A91-05C9-4216-8BFD-25C242C1A9EC}" type="sibTrans" cxnId="{91F1309A-841F-4164-84F3-4E5D9BB2C685}">
      <dgm:prSet/>
      <dgm:spPr/>
      <dgm:t>
        <a:bodyPr/>
        <a:lstStyle/>
        <a:p>
          <a:endParaRPr lang="en-US"/>
        </a:p>
      </dgm:t>
    </dgm:pt>
    <dgm:pt modelId="{F4727A31-1839-4C7E-8203-A9053E994E51}">
      <dgm:prSet phldrT="[Text]"/>
      <dgm:spPr/>
      <dgm:t>
        <a:bodyPr/>
        <a:lstStyle/>
        <a:p>
          <a:r>
            <a:rPr lang="en-US" dirty="0">
              <a:latin typeface="Arial Narrow" panose="020B0606020202030204" pitchFamily="34" charset="0"/>
            </a:rPr>
            <a:t>Tramadol</a:t>
          </a:r>
        </a:p>
      </dgm:t>
    </dgm:pt>
    <dgm:pt modelId="{D85DF31E-8B23-4495-B216-916AE892447A}" type="parTrans" cxnId="{258EC920-B5B2-4133-8019-8BB587CFAE6F}">
      <dgm:prSet/>
      <dgm:spPr/>
      <dgm:t>
        <a:bodyPr/>
        <a:lstStyle/>
        <a:p>
          <a:endParaRPr lang="en-US"/>
        </a:p>
      </dgm:t>
    </dgm:pt>
    <dgm:pt modelId="{FBE6AB1F-85B2-40FE-8E65-1892467694B6}" type="sibTrans" cxnId="{258EC920-B5B2-4133-8019-8BB587CFAE6F}">
      <dgm:prSet/>
      <dgm:spPr/>
      <dgm:t>
        <a:bodyPr/>
        <a:lstStyle/>
        <a:p>
          <a:endParaRPr lang="en-US"/>
        </a:p>
      </dgm:t>
    </dgm:pt>
    <dgm:pt modelId="{18F5D461-42F6-4EC3-93D6-E90721E54CA4}">
      <dgm:prSet phldrT="[Text]"/>
      <dgm:spPr/>
      <dgm:t>
        <a:bodyPr/>
        <a:lstStyle/>
        <a:p>
          <a:r>
            <a:rPr lang="en-US" dirty="0">
              <a:latin typeface="Arial Narrow" panose="020B0606020202030204" pitchFamily="34" charset="0"/>
            </a:rPr>
            <a:t>Other illicit drugs such as methamphetamine</a:t>
          </a:r>
        </a:p>
      </dgm:t>
    </dgm:pt>
    <dgm:pt modelId="{FC357739-BFAF-4E85-A3FC-37EB47BB463B}" type="parTrans" cxnId="{064F53DC-DC4B-4500-B4A8-DCB304C4383E}">
      <dgm:prSet/>
      <dgm:spPr/>
      <dgm:t>
        <a:bodyPr/>
        <a:lstStyle/>
        <a:p>
          <a:endParaRPr lang="en-US"/>
        </a:p>
      </dgm:t>
    </dgm:pt>
    <dgm:pt modelId="{0DCB0142-16C4-4A91-949A-89D29DC88BB2}" type="sibTrans" cxnId="{064F53DC-DC4B-4500-B4A8-DCB304C4383E}">
      <dgm:prSet/>
      <dgm:spPr/>
      <dgm:t>
        <a:bodyPr/>
        <a:lstStyle/>
        <a:p>
          <a:endParaRPr lang="en-US"/>
        </a:p>
      </dgm:t>
    </dgm:pt>
    <dgm:pt modelId="{70060B7F-2A30-4558-80DF-D6E66B273E0E}" type="pres">
      <dgm:prSet presAssocID="{5BF14289-8F23-4335-A217-3962ADE5DECE}" presName="theList" presStyleCnt="0">
        <dgm:presLayoutVars>
          <dgm:dir/>
          <dgm:animLvl val="lvl"/>
          <dgm:resizeHandles val="exact"/>
        </dgm:presLayoutVars>
      </dgm:prSet>
      <dgm:spPr/>
    </dgm:pt>
    <dgm:pt modelId="{AF41F254-4CAC-474B-88F1-685E9F10D522}" type="pres">
      <dgm:prSet presAssocID="{7304CB0C-5DA4-4F5A-AA08-BE1DEE7A184E}" presName="compNode" presStyleCnt="0"/>
      <dgm:spPr/>
    </dgm:pt>
    <dgm:pt modelId="{EB8AAF5B-C8F5-49CF-992F-9C3E5110CBDD}" type="pres">
      <dgm:prSet presAssocID="{7304CB0C-5DA4-4F5A-AA08-BE1DEE7A184E}" presName="aNode" presStyleLbl="bgShp" presStyleIdx="0" presStyleCnt="2" custLinFactNeighborX="-19952" custLinFactNeighborY="1679"/>
      <dgm:spPr/>
    </dgm:pt>
    <dgm:pt modelId="{95CA9409-9732-4732-ACF7-0B32F8595A39}" type="pres">
      <dgm:prSet presAssocID="{7304CB0C-5DA4-4F5A-AA08-BE1DEE7A184E}" presName="textNode" presStyleLbl="bgShp" presStyleIdx="0" presStyleCnt="2"/>
      <dgm:spPr/>
    </dgm:pt>
    <dgm:pt modelId="{BA22E2B0-6F2D-44A3-B5FC-F600EBBF1E7E}" type="pres">
      <dgm:prSet presAssocID="{7304CB0C-5DA4-4F5A-AA08-BE1DEE7A184E}" presName="compChildNode" presStyleCnt="0"/>
      <dgm:spPr/>
    </dgm:pt>
    <dgm:pt modelId="{4616E0AC-04B1-4F10-9E48-670D6437C5D9}" type="pres">
      <dgm:prSet presAssocID="{7304CB0C-5DA4-4F5A-AA08-BE1DEE7A184E}" presName="theInnerList" presStyleCnt="0"/>
      <dgm:spPr/>
    </dgm:pt>
    <dgm:pt modelId="{68ABE266-FC0B-4096-885C-8F6268767508}" type="pres">
      <dgm:prSet presAssocID="{52DCB2F9-1A0E-4EFD-9543-5B0F2F60F5F8}" presName="childNode" presStyleLbl="node1" presStyleIdx="0" presStyleCnt="15">
        <dgm:presLayoutVars>
          <dgm:bulletEnabled val="1"/>
        </dgm:presLayoutVars>
      </dgm:prSet>
      <dgm:spPr/>
    </dgm:pt>
    <dgm:pt modelId="{1442C8DD-105D-4F2E-A2FE-B5452BB76981}" type="pres">
      <dgm:prSet presAssocID="{52DCB2F9-1A0E-4EFD-9543-5B0F2F60F5F8}" presName="aSpace2" presStyleCnt="0"/>
      <dgm:spPr/>
    </dgm:pt>
    <dgm:pt modelId="{103BACEF-FA48-4C0A-B579-882BAFF709C4}" type="pres">
      <dgm:prSet presAssocID="{3B05BA5E-783F-4B87-8C1F-9BFB15F625B5}" presName="childNode" presStyleLbl="node1" presStyleIdx="1" presStyleCnt="15">
        <dgm:presLayoutVars>
          <dgm:bulletEnabled val="1"/>
        </dgm:presLayoutVars>
      </dgm:prSet>
      <dgm:spPr/>
    </dgm:pt>
    <dgm:pt modelId="{F7830DB8-D423-4D1F-9FB3-CAD0CDDFFD58}" type="pres">
      <dgm:prSet presAssocID="{3B05BA5E-783F-4B87-8C1F-9BFB15F625B5}" presName="aSpace2" presStyleCnt="0"/>
      <dgm:spPr/>
    </dgm:pt>
    <dgm:pt modelId="{307B7918-4E30-4195-86E7-F9B5D14C7D79}" type="pres">
      <dgm:prSet presAssocID="{E2A4B262-C1F4-4BFD-B52B-791FCAAF1A25}" presName="childNode" presStyleLbl="node1" presStyleIdx="2" presStyleCnt="15">
        <dgm:presLayoutVars>
          <dgm:bulletEnabled val="1"/>
        </dgm:presLayoutVars>
      </dgm:prSet>
      <dgm:spPr/>
    </dgm:pt>
    <dgm:pt modelId="{95F2786F-DD25-4D80-9457-166017EFC4A8}" type="pres">
      <dgm:prSet presAssocID="{E2A4B262-C1F4-4BFD-B52B-791FCAAF1A25}" presName="aSpace2" presStyleCnt="0"/>
      <dgm:spPr/>
    </dgm:pt>
    <dgm:pt modelId="{36D6B005-54DD-498A-BA96-093CAE7FFDFF}" type="pres">
      <dgm:prSet presAssocID="{59E67521-0C37-4DF5-8D74-464BE3C9BC1E}" presName="childNode" presStyleLbl="node1" presStyleIdx="3" presStyleCnt="15">
        <dgm:presLayoutVars>
          <dgm:bulletEnabled val="1"/>
        </dgm:presLayoutVars>
      </dgm:prSet>
      <dgm:spPr/>
    </dgm:pt>
    <dgm:pt modelId="{2A569E4E-F6CD-407D-8174-6D2E53D2D41B}" type="pres">
      <dgm:prSet presAssocID="{59E67521-0C37-4DF5-8D74-464BE3C9BC1E}" presName="aSpace2" presStyleCnt="0"/>
      <dgm:spPr/>
    </dgm:pt>
    <dgm:pt modelId="{CFCB421C-441A-4EEC-94B4-A46C52DF2424}" type="pres">
      <dgm:prSet presAssocID="{1C9BFC15-FEFC-417B-BE2D-ED7379048799}" presName="childNode" presStyleLbl="node1" presStyleIdx="4" presStyleCnt="15">
        <dgm:presLayoutVars>
          <dgm:bulletEnabled val="1"/>
        </dgm:presLayoutVars>
      </dgm:prSet>
      <dgm:spPr/>
    </dgm:pt>
    <dgm:pt modelId="{0C7D08A7-1909-4C76-9CD4-72932A247898}" type="pres">
      <dgm:prSet presAssocID="{1C9BFC15-FEFC-417B-BE2D-ED7379048799}" presName="aSpace2" presStyleCnt="0"/>
      <dgm:spPr/>
    </dgm:pt>
    <dgm:pt modelId="{EB41D514-7783-4AD6-A64F-A7ECD5EA3560}" type="pres">
      <dgm:prSet presAssocID="{537004D8-CF34-4C88-B317-054FB6264E69}" presName="childNode" presStyleLbl="node1" presStyleIdx="5" presStyleCnt="15">
        <dgm:presLayoutVars>
          <dgm:bulletEnabled val="1"/>
        </dgm:presLayoutVars>
      </dgm:prSet>
      <dgm:spPr/>
    </dgm:pt>
    <dgm:pt modelId="{6BF820DE-8B83-4545-8EE5-50B9615D28EA}" type="pres">
      <dgm:prSet presAssocID="{537004D8-CF34-4C88-B317-054FB6264E69}" presName="aSpace2" presStyleCnt="0"/>
      <dgm:spPr/>
    </dgm:pt>
    <dgm:pt modelId="{445AE34F-93A1-4FEE-8732-5981E703B62B}" type="pres">
      <dgm:prSet presAssocID="{31734A52-80F3-48F1-AC4C-6E557237BB95}" presName="childNode" presStyleLbl="node1" presStyleIdx="6" presStyleCnt="15">
        <dgm:presLayoutVars>
          <dgm:bulletEnabled val="1"/>
        </dgm:presLayoutVars>
      </dgm:prSet>
      <dgm:spPr/>
    </dgm:pt>
    <dgm:pt modelId="{10A186D4-17D4-4042-AD1C-0DE90204AE55}" type="pres">
      <dgm:prSet presAssocID="{31734A52-80F3-48F1-AC4C-6E557237BB95}" presName="aSpace2" presStyleCnt="0"/>
      <dgm:spPr/>
    </dgm:pt>
    <dgm:pt modelId="{A648DEE8-1C8D-4A5C-B843-36377C512819}" type="pres">
      <dgm:prSet presAssocID="{B4EC2F56-EA0E-4BA2-AF1C-B856D294999D}" presName="childNode" presStyleLbl="node1" presStyleIdx="7" presStyleCnt="15">
        <dgm:presLayoutVars>
          <dgm:bulletEnabled val="1"/>
        </dgm:presLayoutVars>
      </dgm:prSet>
      <dgm:spPr/>
    </dgm:pt>
    <dgm:pt modelId="{29EB7831-F1E5-4504-B2BA-77E6E5DE3C93}" type="pres">
      <dgm:prSet presAssocID="{B4EC2F56-EA0E-4BA2-AF1C-B856D294999D}" presName="aSpace2" presStyleCnt="0"/>
      <dgm:spPr/>
    </dgm:pt>
    <dgm:pt modelId="{257070DB-4303-4A16-B178-4871E82E6AD1}" type="pres">
      <dgm:prSet presAssocID="{62CEC012-B325-463B-8011-4EB9211DD32A}" presName="childNode" presStyleLbl="node1" presStyleIdx="8" presStyleCnt="15">
        <dgm:presLayoutVars>
          <dgm:bulletEnabled val="1"/>
        </dgm:presLayoutVars>
      </dgm:prSet>
      <dgm:spPr/>
    </dgm:pt>
    <dgm:pt modelId="{460E212E-FC2E-4133-BCDA-9F9577490831}" type="pres">
      <dgm:prSet presAssocID="{62CEC012-B325-463B-8011-4EB9211DD32A}" presName="aSpace2" presStyleCnt="0"/>
      <dgm:spPr/>
    </dgm:pt>
    <dgm:pt modelId="{62748EE6-815A-449A-A9E7-FE8CC2D62AD5}" type="pres">
      <dgm:prSet presAssocID="{F4727A31-1839-4C7E-8203-A9053E994E51}" presName="childNode" presStyleLbl="node1" presStyleIdx="9" presStyleCnt="15">
        <dgm:presLayoutVars>
          <dgm:bulletEnabled val="1"/>
        </dgm:presLayoutVars>
      </dgm:prSet>
      <dgm:spPr/>
    </dgm:pt>
    <dgm:pt modelId="{CAEDD3AF-668E-458F-85E6-1D1BCD9DBAE6}" type="pres">
      <dgm:prSet presAssocID="{7304CB0C-5DA4-4F5A-AA08-BE1DEE7A184E}" presName="aSpace" presStyleCnt="0"/>
      <dgm:spPr/>
    </dgm:pt>
    <dgm:pt modelId="{5AF419C2-1FA7-41A3-8469-8A09C2A82A23}" type="pres">
      <dgm:prSet presAssocID="{F4D4F5C5-02F0-420F-8778-A3904EAB9256}" presName="compNode" presStyleCnt="0"/>
      <dgm:spPr/>
    </dgm:pt>
    <dgm:pt modelId="{7B88C31D-0687-45F4-B0C7-67B9F7642362}" type="pres">
      <dgm:prSet presAssocID="{F4D4F5C5-02F0-420F-8778-A3904EAB9256}" presName="aNode" presStyleLbl="bgShp" presStyleIdx="1" presStyleCnt="2" custScaleX="79204"/>
      <dgm:spPr/>
    </dgm:pt>
    <dgm:pt modelId="{1690C3F2-A52C-49F5-B4B9-E4F4CF2CEDCA}" type="pres">
      <dgm:prSet presAssocID="{F4D4F5C5-02F0-420F-8778-A3904EAB9256}" presName="textNode" presStyleLbl="bgShp" presStyleIdx="1" presStyleCnt="2"/>
      <dgm:spPr/>
    </dgm:pt>
    <dgm:pt modelId="{0E670ED0-1174-40F6-B940-8EFCB081B8C4}" type="pres">
      <dgm:prSet presAssocID="{F4D4F5C5-02F0-420F-8778-A3904EAB9256}" presName="compChildNode" presStyleCnt="0"/>
      <dgm:spPr/>
    </dgm:pt>
    <dgm:pt modelId="{6D28E642-A9EE-4D5E-B646-91538E1DA7E2}" type="pres">
      <dgm:prSet presAssocID="{F4D4F5C5-02F0-420F-8778-A3904EAB9256}" presName="theInnerList" presStyleCnt="0"/>
      <dgm:spPr/>
    </dgm:pt>
    <dgm:pt modelId="{8B0A3FA0-14B2-4FBF-82B4-5D7DEE057C6C}" type="pres">
      <dgm:prSet presAssocID="{78AE5931-9C0E-40DA-BDED-753EBA07AAE3}" presName="childNode" presStyleLbl="node1" presStyleIdx="10" presStyleCnt="15" custScaleX="77147">
        <dgm:presLayoutVars>
          <dgm:bulletEnabled val="1"/>
        </dgm:presLayoutVars>
      </dgm:prSet>
      <dgm:spPr/>
    </dgm:pt>
    <dgm:pt modelId="{74E36FAD-8863-4A06-B7B5-B4AFF00AD285}" type="pres">
      <dgm:prSet presAssocID="{78AE5931-9C0E-40DA-BDED-753EBA07AAE3}" presName="aSpace2" presStyleCnt="0"/>
      <dgm:spPr/>
    </dgm:pt>
    <dgm:pt modelId="{BD8CB7B5-09AD-4811-A2A1-FBB610A40978}" type="pres">
      <dgm:prSet presAssocID="{4DFB424B-CBCC-49A3-80F5-74C6B2489114}" presName="childNode" presStyleLbl="node1" presStyleIdx="11" presStyleCnt="15" custScaleX="77147">
        <dgm:presLayoutVars>
          <dgm:bulletEnabled val="1"/>
        </dgm:presLayoutVars>
      </dgm:prSet>
      <dgm:spPr/>
    </dgm:pt>
    <dgm:pt modelId="{6FADE48E-2A27-4CB7-BD15-C1DF0EF7B203}" type="pres">
      <dgm:prSet presAssocID="{4DFB424B-CBCC-49A3-80F5-74C6B2489114}" presName="aSpace2" presStyleCnt="0"/>
      <dgm:spPr/>
    </dgm:pt>
    <dgm:pt modelId="{657AF943-0346-4C71-B6E6-01BE03843343}" type="pres">
      <dgm:prSet presAssocID="{8560C8A2-EB3B-40F6-A9D0-2E8B8809218A}" presName="childNode" presStyleLbl="node1" presStyleIdx="12" presStyleCnt="15" custScaleX="77611">
        <dgm:presLayoutVars>
          <dgm:bulletEnabled val="1"/>
        </dgm:presLayoutVars>
      </dgm:prSet>
      <dgm:spPr/>
    </dgm:pt>
    <dgm:pt modelId="{3C5C7AE9-A8DD-4D9D-A3C1-13037EF1EE7A}" type="pres">
      <dgm:prSet presAssocID="{8560C8A2-EB3B-40F6-A9D0-2E8B8809218A}" presName="aSpace2" presStyleCnt="0"/>
      <dgm:spPr/>
    </dgm:pt>
    <dgm:pt modelId="{00AA58AF-2BC1-42E5-91D5-2BCC57F07F70}" type="pres">
      <dgm:prSet presAssocID="{4784AEAD-A780-494B-97E9-F8DEA6E42653}" presName="childNode" presStyleLbl="node1" presStyleIdx="13" presStyleCnt="15" custScaleX="77147">
        <dgm:presLayoutVars>
          <dgm:bulletEnabled val="1"/>
        </dgm:presLayoutVars>
      </dgm:prSet>
      <dgm:spPr/>
    </dgm:pt>
    <dgm:pt modelId="{C29E647A-7664-494C-ADC6-1511299AD14F}" type="pres">
      <dgm:prSet presAssocID="{4784AEAD-A780-494B-97E9-F8DEA6E42653}" presName="aSpace2" presStyleCnt="0"/>
      <dgm:spPr/>
    </dgm:pt>
    <dgm:pt modelId="{74DD1460-6E57-4BAB-8362-8B2064548848}" type="pres">
      <dgm:prSet presAssocID="{18F5D461-42F6-4EC3-93D6-E90721E54CA4}" presName="childNode" presStyleLbl="node1" presStyleIdx="14" presStyleCnt="15" custScaleX="76819">
        <dgm:presLayoutVars>
          <dgm:bulletEnabled val="1"/>
        </dgm:presLayoutVars>
      </dgm:prSet>
      <dgm:spPr/>
    </dgm:pt>
  </dgm:ptLst>
  <dgm:cxnLst>
    <dgm:cxn modelId="{DB784A03-1ACA-4218-AD75-37F9AF486550}" type="presOf" srcId="{B4EC2F56-EA0E-4BA2-AF1C-B856D294999D}" destId="{A648DEE8-1C8D-4A5C-B843-36377C512819}" srcOrd="0" destOrd="0" presId="urn:microsoft.com/office/officeart/2005/8/layout/lProcess2"/>
    <dgm:cxn modelId="{D9F9B706-EA49-4DB9-AF4C-1E1BA0CF3176}" type="presOf" srcId="{52DCB2F9-1A0E-4EFD-9543-5B0F2F60F5F8}" destId="{68ABE266-FC0B-4096-885C-8F6268767508}" srcOrd="0" destOrd="0" presId="urn:microsoft.com/office/officeart/2005/8/layout/lProcess2"/>
    <dgm:cxn modelId="{9A1F6E0C-63E3-4F3C-B632-27D12C7DEB83}" type="presOf" srcId="{537004D8-CF34-4C88-B317-054FB6264E69}" destId="{EB41D514-7783-4AD6-A64F-A7ECD5EA3560}" srcOrd="0" destOrd="0" presId="urn:microsoft.com/office/officeart/2005/8/layout/lProcess2"/>
    <dgm:cxn modelId="{57CB1518-FE8C-41C3-A826-009176D32131}" type="presOf" srcId="{7304CB0C-5DA4-4F5A-AA08-BE1DEE7A184E}" destId="{95CA9409-9732-4732-ACF7-0B32F8595A39}" srcOrd="1" destOrd="0" presId="urn:microsoft.com/office/officeart/2005/8/layout/lProcess2"/>
    <dgm:cxn modelId="{DDF84919-1C50-4475-9E7F-A2DE630E9785}" srcId="{7304CB0C-5DA4-4F5A-AA08-BE1DEE7A184E}" destId="{1C9BFC15-FEFC-417B-BE2D-ED7379048799}" srcOrd="4" destOrd="0" parTransId="{8C82D2BE-8A8E-466C-80C8-E79924B01A18}" sibTransId="{85D13581-56A2-4B5B-AA89-7738D95067FA}"/>
    <dgm:cxn modelId="{DD973C1B-5436-46DC-BB70-71A3DFFF6978}" type="presOf" srcId="{78AE5931-9C0E-40DA-BDED-753EBA07AAE3}" destId="{8B0A3FA0-14B2-4FBF-82B4-5D7DEE057C6C}" srcOrd="0" destOrd="0" presId="urn:microsoft.com/office/officeart/2005/8/layout/lProcess2"/>
    <dgm:cxn modelId="{F98AFE1F-5D2C-473B-B854-C47081384AE6}" srcId="{7304CB0C-5DA4-4F5A-AA08-BE1DEE7A184E}" destId="{31734A52-80F3-48F1-AC4C-6E557237BB95}" srcOrd="6" destOrd="0" parTransId="{E35BF32B-2F8D-4C3C-B84B-58AF16CFE0C3}" sibTransId="{AAAD0492-41C5-4427-BC97-8F59090B28C7}"/>
    <dgm:cxn modelId="{258EC920-B5B2-4133-8019-8BB587CFAE6F}" srcId="{7304CB0C-5DA4-4F5A-AA08-BE1DEE7A184E}" destId="{F4727A31-1839-4C7E-8203-A9053E994E51}" srcOrd="9" destOrd="0" parTransId="{D85DF31E-8B23-4495-B216-916AE892447A}" sibTransId="{FBE6AB1F-85B2-40FE-8E65-1892467694B6}"/>
    <dgm:cxn modelId="{2AD3DB27-6EC9-4AD9-B3A6-A43C09E30A0A}" srcId="{7304CB0C-5DA4-4F5A-AA08-BE1DEE7A184E}" destId="{59E67521-0C37-4DF5-8D74-464BE3C9BC1E}" srcOrd="3" destOrd="0" parTransId="{ED2D6180-68C2-4F9C-BC18-C3F21158EAE1}" sibTransId="{072315F3-EB85-4970-892B-9949FF7C651F}"/>
    <dgm:cxn modelId="{F0AD0832-F253-41D9-BD76-F124E0B7C1F9}" type="presOf" srcId="{31734A52-80F3-48F1-AC4C-6E557237BB95}" destId="{445AE34F-93A1-4FEE-8732-5981E703B62B}" srcOrd="0" destOrd="0" presId="urn:microsoft.com/office/officeart/2005/8/layout/lProcess2"/>
    <dgm:cxn modelId="{7E155F33-C195-46D6-B84B-F7FBC042AEEE}" srcId="{7304CB0C-5DA4-4F5A-AA08-BE1DEE7A184E}" destId="{3B05BA5E-783F-4B87-8C1F-9BFB15F625B5}" srcOrd="1" destOrd="0" parTransId="{C34867C1-C056-4212-BCB1-A10DAAF0FBB4}" sibTransId="{6D069396-A582-400B-9BAB-AC4D7B5AA380}"/>
    <dgm:cxn modelId="{1D42A235-1202-4D45-B2D8-C5BB3D4E6EE0}" type="presOf" srcId="{59E67521-0C37-4DF5-8D74-464BE3C9BC1E}" destId="{36D6B005-54DD-498A-BA96-093CAE7FFDFF}" srcOrd="0" destOrd="0" presId="urn:microsoft.com/office/officeart/2005/8/layout/lProcess2"/>
    <dgm:cxn modelId="{48A8A336-7553-4060-9507-8D1315C6B840}" srcId="{F4D4F5C5-02F0-420F-8778-A3904EAB9256}" destId="{4784AEAD-A780-494B-97E9-F8DEA6E42653}" srcOrd="3" destOrd="0" parTransId="{00B3D397-69EE-4567-A630-2ABE56D4A43B}" sibTransId="{8E6954C9-691E-4854-821C-0A67649C9F6D}"/>
    <dgm:cxn modelId="{CF9EA93A-DADE-4BD3-93A1-D644D5515973}" srcId="{7304CB0C-5DA4-4F5A-AA08-BE1DEE7A184E}" destId="{E2A4B262-C1F4-4BFD-B52B-791FCAAF1A25}" srcOrd="2" destOrd="0" parTransId="{2CA92B00-1FA1-4FAB-B776-9BC9EC478533}" sibTransId="{2FFFC614-4724-4762-9AC2-02205C976069}"/>
    <dgm:cxn modelId="{F862CB3B-35DE-4149-A3BF-467DA4688531}" srcId="{7304CB0C-5DA4-4F5A-AA08-BE1DEE7A184E}" destId="{537004D8-CF34-4C88-B317-054FB6264E69}" srcOrd="5" destOrd="0" parTransId="{94B23306-FD6B-4FF8-9EC0-C8699A6E835B}" sibTransId="{D4325D41-5BA6-41C2-AB3D-182164339599}"/>
    <dgm:cxn modelId="{0766B760-4077-4FDD-B084-5EBDACE1290D}" type="presOf" srcId="{F4D4F5C5-02F0-420F-8778-A3904EAB9256}" destId="{1690C3F2-A52C-49F5-B4B9-E4F4CF2CEDCA}" srcOrd="1" destOrd="0" presId="urn:microsoft.com/office/officeart/2005/8/layout/lProcess2"/>
    <dgm:cxn modelId="{54543D66-2250-482C-B69A-75FADF21040D}" type="presOf" srcId="{8560C8A2-EB3B-40F6-A9D0-2E8B8809218A}" destId="{657AF943-0346-4C71-B6E6-01BE03843343}" srcOrd="0" destOrd="0" presId="urn:microsoft.com/office/officeart/2005/8/layout/lProcess2"/>
    <dgm:cxn modelId="{7F1DCB66-ED12-44AA-9385-FEB4B0730093}" type="presOf" srcId="{F4D4F5C5-02F0-420F-8778-A3904EAB9256}" destId="{7B88C31D-0687-45F4-B0C7-67B9F7642362}" srcOrd="0" destOrd="0" presId="urn:microsoft.com/office/officeart/2005/8/layout/lProcess2"/>
    <dgm:cxn modelId="{7FFF9F4D-4E3E-4A1D-9715-E7B84CCB8D4B}" type="presOf" srcId="{62CEC012-B325-463B-8011-4EB9211DD32A}" destId="{257070DB-4303-4A16-B178-4871E82E6AD1}" srcOrd="0" destOrd="0" presId="urn:microsoft.com/office/officeart/2005/8/layout/lProcess2"/>
    <dgm:cxn modelId="{5DD41F6F-8F26-473A-8862-1AB8605F1B3E}" type="presOf" srcId="{F4727A31-1839-4C7E-8203-A9053E994E51}" destId="{62748EE6-815A-449A-A9E7-FE8CC2D62AD5}" srcOrd="0" destOrd="0" presId="urn:microsoft.com/office/officeart/2005/8/layout/lProcess2"/>
    <dgm:cxn modelId="{03CACC6F-A647-49A6-96F8-76877CEBF096}" srcId="{F4D4F5C5-02F0-420F-8778-A3904EAB9256}" destId="{78AE5931-9C0E-40DA-BDED-753EBA07AAE3}" srcOrd="0" destOrd="0" parTransId="{3386540B-E09A-4E8C-BF66-653CA015D0BB}" sibTransId="{A16E816B-2693-4C79-BDBF-A90DF2E45218}"/>
    <dgm:cxn modelId="{21A99571-959C-4F46-A8F6-4E590E7990E2}" type="presOf" srcId="{7304CB0C-5DA4-4F5A-AA08-BE1DEE7A184E}" destId="{EB8AAF5B-C8F5-49CF-992F-9C3E5110CBDD}" srcOrd="0" destOrd="0" presId="urn:microsoft.com/office/officeart/2005/8/layout/lProcess2"/>
    <dgm:cxn modelId="{C0B8C673-F6B1-49AA-91AA-F68F64715607}" type="presOf" srcId="{3B05BA5E-783F-4B87-8C1F-9BFB15F625B5}" destId="{103BACEF-FA48-4C0A-B579-882BAFF709C4}" srcOrd="0" destOrd="0" presId="urn:microsoft.com/office/officeart/2005/8/layout/lProcess2"/>
    <dgm:cxn modelId="{A6A4B455-2D5F-4E26-BE15-B56B5C4FBB1B}" srcId="{F4D4F5C5-02F0-420F-8778-A3904EAB9256}" destId="{4DFB424B-CBCC-49A3-80F5-74C6B2489114}" srcOrd="1" destOrd="0" parTransId="{A3AD86AF-1584-4747-81E2-362D4A130131}" sibTransId="{0159112B-B3A9-4F34-953B-92FC1A2A0A2B}"/>
    <dgm:cxn modelId="{841DAC56-25FE-45F3-B8D7-1954B2C44D0D}" srcId="{7304CB0C-5DA4-4F5A-AA08-BE1DEE7A184E}" destId="{52DCB2F9-1A0E-4EFD-9543-5B0F2F60F5F8}" srcOrd="0" destOrd="0" parTransId="{81A1AEBF-FDBA-4DCD-85CA-6CC9D0F26A87}" sibTransId="{F3C6F5AA-EDD8-4F83-A2DC-2943F1EF71F1}"/>
    <dgm:cxn modelId="{62AC1F7F-4A7E-4EA8-AE70-9BC8529CCD1B}" srcId="{7304CB0C-5DA4-4F5A-AA08-BE1DEE7A184E}" destId="{62CEC012-B325-463B-8011-4EB9211DD32A}" srcOrd="8" destOrd="0" parTransId="{7BD0741F-0523-4C90-B847-45BF997EB09C}" sibTransId="{03544166-A0A7-4695-BAFE-34E80922C3FE}"/>
    <dgm:cxn modelId="{91F1309A-841F-4164-84F3-4E5D9BB2C685}" srcId="{F4D4F5C5-02F0-420F-8778-A3904EAB9256}" destId="{8560C8A2-EB3B-40F6-A9D0-2E8B8809218A}" srcOrd="2" destOrd="0" parTransId="{B34241A2-07D6-40A4-8AB4-7D9F2C9F8084}" sibTransId="{16F62A91-05C9-4216-8BFD-25C242C1A9EC}"/>
    <dgm:cxn modelId="{64B116A5-7DDD-47BF-ADD5-F5450193F3D3}" type="presOf" srcId="{4784AEAD-A780-494B-97E9-F8DEA6E42653}" destId="{00AA58AF-2BC1-42E5-91D5-2BCC57F07F70}" srcOrd="0" destOrd="0" presId="urn:microsoft.com/office/officeart/2005/8/layout/lProcess2"/>
    <dgm:cxn modelId="{94CA38AA-53FC-4683-9D2F-BBFE08AE4D85}" type="presOf" srcId="{5BF14289-8F23-4335-A217-3962ADE5DECE}" destId="{70060B7F-2A30-4558-80DF-D6E66B273E0E}" srcOrd="0" destOrd="0" presId="urn:microsoft.com/office/officeart/2005/8/layout/lProcess2"/>
    <dgm:cxn modelId="{FD703AAF-79E8-4A82-9AB1-E380069F762E}" srcId="{7304CB0C-5DA4-4F5A-AA08-BE1DEE7A184E}" destId="{B4EC2F56-EA0E-4BA2-AF1C-B856D294999D}" srcOrd="7" destOrd="0" parTransId="{080D44F4-7E90-4D0D-B1B4-543987BB1D23}" sibTransId="{AAD9FE83-A7C0-4B7A-B7FA-64615BB020C7}"/>
    <dgm:cxn modelId="{B5AABDBF-D3BE-4724-BE0A-87A535713363}" srcId="{5BF14289-8F23-4335-A217-3962ADE5DECE}" destId="{F4D4F5C5-02F0-420F-8778-A3904EAB9256}" srcOrd="1" destOrd="0" parTransId="{9099E131-F688-400C-8DCC-84627B0B9BBA}" sibTransId="{D0705EE4-9E02-4489-87CB-8FA9723D945B}"/>
    <dgm:cxn modelId="{502D6AC9-273B-4F66-A4A2-F2253B6D77EC}" type="presOf" srcId="{4DFB424B-CBCC-49A3-80F5-74C6B2489114}" destId="{BD8CB7B5-09AD-4811-A2A1-FBB610A40978}" srcOrd="0" destOrd="0" presId="urn:microsoft.com/office/officeart/2005/8/layout/lProcess2"/>
    <dgm:cxn modelId="{204EEFCE-EE40-48BC-A33F-FEF9B6103061}" srcId="{5BF14289-8F23-4335-A217-3962ADE5DECE}" destId="{7304CB0C-5DA4-4F5A-AA08-BE1DEE7A184E}" srcOrd="0" destOrd="0" parTransId="{5A6BE555-89DD-4EAC-8863-F660360BEC2D}" sibTransId="{231D0D43-13F1-4E76-AB36-5649CC3A121B}"/>
    <dgm:cxn modelId="{F7A91CD1-CBCD-41B8-941A-63511EBD5A2B}" type="presOf" srcId="{18F5D461-42F6-4EC3-93D6-E90721E54CA4}" destId="{74DD1460-6E57-4BAB-8362-8B2064548848}" srcOrd="0" destOrd="0" presId="urn:microsoft.com/office/officeart/2005/8/layout/lProcess2"/>
    <dgm:cxn modelId="{064F53DC-DC4B-4500-B4A8-DCB304C4383E}" srcId="{F4D4F5C5-02F0-420F-8778-A3904EAB9256}" destId="{18F5D461-42F6-4EC3-93D6-E90721E54CA4}" srcOrd="4" destOrd="0" parTransId="{FC357739-BFAF-4E85-A3FC-37EB47BB463B}" sibTransId="{0DCB0142-16C4-4A91-949A-89D29DC88BB2}"/>
    <dgm:cxn modelId="{C4B8B7DF-D2FE-4184-B485-6DAD05B2A73B}" type="presOf" srcId="{E2A4B262-C1F4-4BFD-B52B-791FCAAF1A25}" destId="{307B7918-4E30-4195-86E7-F9B5D14C7D79}" srcOrd="0" destOrd="0" presId="urn:microsoft.com/office/officeart/2005/8/layout/lProcess2"/>
    <dgm:cxn modelId="{E9D659FF-9EEB-4235-8922-6C517E03E202}" type="presOf" srcId="{1C9BFC15-FEFC-417B-BE2D-ED7379048799}" destId="{CFCB421C-441A-4EEC-94B4-A46C52DF2424}" srcOrd="0" destOrd="0" presId="urn:microsoft.com/office/officeart/2005/8/layout/lProcess2"/>
    <dgm:cxn modelId="{405DC4D7-D641-4888-AEF4-C9B4486C36D5}" type="presParOf" srcId="{70060B7F-2A30-4558-80DF-D6E66B273E0E}" destId="{AF41F254-4CAC-474B-88F1-685E9F10D522}" srcOrd="0" destOrd="0" presId="urn:microsoft.com/office/officeart/2005/8/layout/lProcess2"/>
    <dgm:cxn modelId="{AE04C1F5-4041-4C22-99A3-168B73929702}" type="presParOf" srcId="{AF41F254-4CAC-474B-88F1-685E9F10D522}" destId="{EB8AAF5B-C8F5-49CF-992F-9C3E5110CBDD}" srcOrd="0" destOrd="0" presId="urn:microsoft.com/office/officeart/2005/8/layout/lProcess2"/>
    <dgm:cxn modelId="{8AC854A0-4433-4654-A9FA-0C3E2853AC6B}" type="presParOf" srcId="{AF41F254-4CAC-474B-88F1-685E9F10D522}" destId="{95CA9409-9732-4732-ACF7-0B32F8595A39}" srcOrd="1" destOrd="0" presId="urn:microsoft.com/office/officeart/2005/8/layout/lProcess2"/>
    <dgm:cxn modelId="{EF26C096-438B-4CCA-B20F-45321F79F293}" type="presParOf" srcId="{AF41F254-4CAC-474B-88F1-685E9F10D522}" destId="{BA22E2B0-6F2D-44A3-B5FC-F600EBBF1E7E}" srcOrd="2" destOrd="0" presId="urn:microsoft.com/office/officeart/2005/8/layout/lProcess2"/>
    <dgm:cxn modelId="{97F44916-926A-4F25-8009-FC292E26B9B8}" type="presParOf" srcId="{BA22E2B0-6F2D-44A3-B5FC-F600EBBF1E7E}" destId="{4616E0AC-04B1-4F10-9E48-670D6437C5D9}" srcOrd="0" destOrd="0" presId="urn:microsoft.com/office/officeart/2005/8/layout/lProcess2"/>
    <dgm:cxn modelId="{F72461AE-8673-4A09-A97C-923C096D2ABB}" type="presParOf" srcId="{4616E0AC-04B1-4F10-9E48-670D6437C5D9}" destId="{68ABE266-FC0B-4096-885C-8F6268767508}" srcOrd="0" destOrd="0" presId="urn:microsoft.com/office/officeart/2005/8/layout/lProcess2"/>
    <dgm:cxn modelId="{A9673930-4718-49C5-B50E-10A5C3746A96}" type="presParOf" srcId="{4616E0AC-04B1-4F10-9E48-670D6437C5D9}" destId="{1442C8DD-105D-4F2E-A2FE-B5452BB76981}" srcOrd="1" destOrd="0" presId="urn:microsoft.com/office/officeart/2005/8/layout/lProcess2"/>
    <dgm:cxn modelId="{6931F1CC-3DFB-47BF-AB16-7779A40CD338}" type="presParOf" srcId="{4616E0AC-04B1-4F10-9E48-670D6437C5D9}" destId="{103BACEF-FA48-4C0A-B579-882BAFF709C4}" srcOrd="2" destOrd="0" presId="urn:microsoft.com/office/officeart/2005/8/layout/lProcess2"/>
    <dgm:cxn modelId="{673388F6-A7B1-4398-94AF-7608CE62B18C}" type="presParOf" srcId="{4616E0AC-04B1-4F10-9E48-670D6437C5D9}" destId="{F7830DB8-D423-4D1F-9FB3-CAD0CDDFFD58}" srcOrd="3" destOrd="0" presId="urn:microsoft.com/office/officeart/2005/8/layout/lProcess2"/>
    <dgm:cxn modelId="{8544044D-6FAB-4EED-8996-BAD6B65B8983}" type="presParOf" srcId="{4616E0AC-04B1-4F10-9E48-670D6437C5D9}" destId="{307B7918-4E30-4195-86E7-F9B5D14C7D79}" srcOrd="4" destOrd="0" presId="urn:microsoft.com/office/officeart/2005/8/layout/lProcess2"/>
    <dgm:cxn modelId="{08FB2817-4457-41D0-A924-5EAB5D1313D0}" type="presParOf" srcId="{4616E0AC-04B1-4F10-9E48-670D6437C5D9}" destId="{95F2786F-DD25-4D80-9457-166017EFC4A8}" srcOrd="5" destOrd="0" presId="urn:microsoft.com/office/officeart/2005/8/layout/lProcess2"/>
    <dgm:cxn modelId="{E0C677E6-3640-4AC0-9AED-15C408F25E73}" type="presParOf" srcId="{4616E0AC-04B1-4F10-9E48-670D6437C5D9}" destId="{36D6B005-54DD-498A-BA96-093CAE7FFDFF}" srcOrd="6" destOrd="0" presId="urn:microsoft.com/office/officeart/2005/8/layout/lProcess2"/>
    <dgm:cxn modelId="{B47B60B6-49DC-4FE9-8E8C-00719A019CE0}" type="presParOf" srcId="{4616E0AC-04B1-4F10-9E48-670D6437C5D9}" destId="{2A569E4E-F6CD-407D-8174-6D2E53D2D41B}" srcOrd="7" destOrd="0" presId="urn:microsoft.com/office/officeart/2005/8/layout/lProcess2"/>
    <dgm:cxn modelId="{6FA3DC79-C9A9-4B1B-9566-BCB7846F5B36}" type="presParOf" srcId="{4616E0AC-04B1-4F10-9E48-670D6437C5D9}" destId="{CFCB421C-441A-4EEC-94B4-A46C52DF2424}" srcOrd="8" destOrd="0" presId="urn:microsoft.com/office/officeart/2005/8/layout/lProcess2"/>
    <dgm:cxn modelId="{AA6E7247-3468-45EC-8431-0E21036869DB}" type="presParOf" srcId="{4616E0AC-04B1-4F10-9E48-670D6437C5D9}" destId="{0C7D08A7-1909-4C76-9CD4-72932A247898}" srcOrd="9" destOrd="0" presId="urn:microsoft.com/office/officeart/2005/8/layout/lProcess2"/>
    <dgm:cxn modelId="{1C00458B-3B86-4526-8923-EC5B85740F31}" type="presParOf" srcId="{4616E0AC-04B1-4F10-9E48-670D6437C5D9}" destId="{EB41D514-7783-4AD6-A64F-A7ECD5EA3560}" srcOrd="10" destOrd="0" presId="urn:microsoft.com/office/officeart/2005/8/layout/lProcess2"/>
    <dgm:cxn modelId="{F07F087D-7AA7-49DA-A0C4-C59F97DF62CF}" type="presParOf" srcId="{4616E0AC-04B1-4F10-9E48-670D6437C5D9}" destId="{6BF820DE-8B83-4545-8EE5-50B9615D28EA}" srcOrd="11" destOrd="0" presId="urn:microsoft.com/office/officeart/2005/8/layout/lProcess2"/>
    <dgm:cxn modelId="{D91EC246-C706-4A73-96F4-C2B9392F56EC}" type="presParOf" srcId="{4616E0AC-04B1-4F10-9E48-670D6437C5D9}" destId="{445AE34F-93A1-4FEE-8732-5981E703B62B}" srcOrd="12" destOrd="0" presId="urn:microsoft.com/office/officeart/2005/8/layout/lProcess2"/>
    <dgm:cxn modelId="{564D4E33-F918-489D-83F8-B7039EFFA9E7}" type="presParOf" srcId="{4616E0AC-04B1-4F10-9E48-670D6437C5D9}" destId="{10A186D4-17D4-4042-AD1C-0DE90204AE55}" srcOrd="13" destOrd="0" presId="urn:microsoft.com/office/officeart/2005/8/layout/lProcess2"/>
    <dgm:cxn modelId="{C7BCF2AC-8223-43A9-937E-0AB102AD62B1}" type="presParOf" srcId="{4616E0AC-04B1-4F10-9E48-670D6437C5D9}" destId="{A648DEE8-1C8D-4A5C-B843-36377C512819}" srcOrd="14" destOrd="0" presId="urn:microsoft.com/office/officeart/2005/8/layout/lProcess2"/>
    <dgm:cxn modelId="{706CBAAD-F9C6-4C0D-81DC-06A65ED06E21}" type="presParOf" srcId="{4616E0AC-04B1-4F10-9E48-670D6437C5D9}" destId="{29EB7831-F1E5-4504-B2BA-77E6E5DE3C93}" srcOrd="15" destOrd="0" presId="urn:microsoft.com/office/officeart/2005/8/layout/lProcess2"/>
    <dgm:cxn modelId="{B763275F-E5F9-4588-A1F9-E3A61CCB3FD2}" type="presParOf" srcId="{4616E0AC-04B1-4F10-9E48-670D6437C5D9}" destId="{257070DB-4303-4A16-B178-4871E82E6AD1}" srcOrd="16" destOrd="0" presId="urn:microsoft.com/office/officeart/2005/8/layout/lProcess2"/>
    <dgm:cxn modelId="{71E0E791-BBD9-45F1-BBC3-CB458934FA56}" type="presParOf" srcId="{4616E0AC-04B1-4F10-9E48-670D6437C5D9}" destId="{460E212E-FC2E-4133-BCDA-9F9577490831}" srcOrd="17" destOrd="0" presId="urn:microsoft.com/office/officeart/2005/8/layout/lProcess2"/>
    <dgm:cxn modelId="{E584CB54-BED4-427F-A782-5AB14DC94166}" type="presParOf" srcId="{4616E0AC-04B1-4F10-9E48-670D6437C5D9}" destId="{62748EE6-815A-449A-A9E7-FE8CC2D62AD5}" srcOrd="18" destOrd="0" presId="urn:microsoft.com/office/officeart/2005/8/layout/lProcess2"/>
    <dgm:cxn modelId="{0F2ED853-2A3C-4ACE-9E9B-D354FF4A547C}" type="presParOf" srcId="{70060B7F-2A30-4558-80DF-D6E66B273E0E}" destId="{CAEDD3AF-668E-458F-85E6-1D1BCD9DBAE6}" srcOrd="1" destOrd="0" presId="urn:microsoft.com/office/officeart/2005/8/layout/lProcess2"/>
    <dgm:cxn modelId="{61361655-225F-4151-9A16-C581BF6C5EF3}" type="presParOf" srcId="{70060B7F-2A30-4558-80DF-D6E66B273E0E}" destId="{5AF419C2-1FA7-41A3-8469-8A09C2A82A23}" srcOrd="2" destOrd="0" presId="urn:microsoft.com/office/officeart/2005/8/layout/lProcess2"/>
    <dgm:cxn modelId="{4540C3C8-B842-4364-9D32-DE580C138348}" type="presParOf" srcId="{5AF419C2-1FA7-41A3-8469-8A09C2A82A23}" destId="{7B88C31D-0687-45F4-B0C7-67B9F7642362}" srcOrd="0" destOrd="0" presId="urn:microsoft.com/office/officeart/2005/8/layout/lProcess2"/>
    <dgm:cxn modelId="{1AA16BEF-A22C-4839-8805-7850D157CA58}" type="presParOf" srcId="{5AF419C2-1FA7-41A3-8469-8A09C2A82A23}" destId="{1690C3F2-A52C-49F5-B4B9-E4F4CF2CEDCA}" srcOrd="1" destOrd="0" presId="urn:microsoft.com/office/officeart/2005/8/layout/lProcess2"/>
    <dgm:cxn modelId="{6833FEB0-278D-47C4-9CF1-E67B102064C2}" type="presParOf" srcId="{5AF419C2-1FA7-41A3-8469-8A09C2A82A23}" destId="{0E670ED0-1174-40F6-B940-8EFCB081B8C4}" srcOrd="2" destOrd="0" presId="urn:microsoft.com/office/officeart/2005/8/layout/lProcess2"/>
    <dgm:cxn modelId="{DEABF687-B9FF-4343-84CC-4FF9BD32D8EF}" type="presParOf" srcId="{0E670ED0-1174-40F6-B940-8EFCB081B8C4}" destId="{6D28E642-A9EE-4D5E-B646-91538E1DA7E2}" srcOrd="0" destOrd="0" presId="urn:microsoft.com/office/officeart/2005/8/layout/lProcess2"/>
    <dgm:cxn modelId="{D66DB373-3746-42C2-81E9-8679BA011A75}" type="presParOf" srcId="{6D28E642-A9EE-4D5E-B646-91538E1DA7E2}" destId="{8B0A3FA0-14B2-4FBF-82B4-5D7DEE057C6C}" srcOrd="0" destOrd="0" presId="urn:microsoft.com/office/officeart/2005/8/layout/lProcess2"/>
    <dgm:cxn modelId="{C9DFE7F0-B31D-402B-B900-343EF8D00DF6}" type="presParOf" srcId="{6D28E642-A9EE-4D5E-B646-91538E1DA7E2}" destId="{74E36FAD-8863-4A06-B7B5-B4AFF00AD285}" srcOrd="1" destOrd="0" presId="urn:microsoft.com/office/officeart/2005/8/layout/lProcess2"/>
    <dgm:cxn modelId="{7EBE4ED8-337E-4CEB-8B98-8B8CC260C4C4}" type="presParOf" srcId="{6D28E642-A9EE-4D5E-B646-91538E1DA7E2}" destId="{BD8CB7B5-09AD-4811-A2A1-FBB610A40978}" srcOrd="2" destOrd="0" presId="urn:microsoft.com/office/officeart/2005/8/layout/lProcess2"/>
    <dgm:cxn modelId="{D5C0D563-3DD4-4750-A150-6C17650C2283}" type="presParOf" srcId="{6D28E642-A9EE-4D5E-B646-91538E1DA7E2}" destId="{6FADE48E-2A27-4CB7-BD15-C1DF0EF7B203}" srcOrd="3" destOrd="0" presId="urn:microsoft.com/office/officeart/2005/8/layout/lProcess2"/>
    <dgm:cxn modelId="{7E6B03ED-E744-446B-BCC7-6DAD545319A8}" type="presParOf" srcId="{6D28E642-A9EE-4D5E-B646-91538E1DA7E2}" destId="{657AF943-0346-4C71-B6E6-01BE03843343}" srcOrd="4" destOrd="0" presId="urn:microsoft.com/office/officeart/2005/8/layout/lProcess2"/>
    <dgm:cxn modelId="{3ACB3031-727D-4640-8171-9F9945B47721}" type="presParOf" srcId="{6D28E642-A9EE-4D5E-B646-91538E1DA7E2}" destId="{3C5C7AE9-A8DD-4D9D-A3C1-13037EF1EE7A}" srcOrd="5" destOrd="0" presId="urn:microsoft.com/office/officeart/2005/8/layout/lProcess2"/>
    <dgm:cxn modelId="{2DE5D203-4D39-4A76-BBE1-CB654A925DE4}" type="presParOf" srcId="{6D28E642-A9EE-4D5E-B646-91538E1DA7E2}" destId="{00AA58AF-2BC1-42E5-91D5-2BCC57F07F70}" srcOrd="6" destOrd="0" presId="urn:microsoft.com/office/officeart/2005/8/layout/lProcess2"/>
    <dgm:cxn modelId="{852A05BD-DCD5-4B30-A823-FA65F01EF128}" type="presParOf" srcId="{6D28E642-A9EE-4D5E-B646-91538E1DA7E2}" destId="{C29E647A-7664-494C-ADC6-1511299AD14F}" srcOrd="7" destOrd="0" presId="urn:microsoft.com/office/officeart/2005/8/layout/lProcess2"/>
    <dgm:cxn modelId="{0A25D725-4C36-4D79-83B6-E753095FDBE4}" type="presParOf" srcId="{6D28E642-A9EE-4D5E-B646-91538E1DA7E2}" destId="{74DD1460-6E57-4BAB-8362-8B2064548848}"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FB10F0-CCAA-4197-BC2C-B7EF35493620}"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n-US"/>
        </a:p>
      </dgm:t>
    </dgm:pt>
    <dgm:pt modelId="{F3B00BA1-E2E5-4112-9091-3215F154E8C9}">
      <dgm:prSet phldrT="[Text]" custT="1"/>
      <dgm:spPr/>
      <dgm:t>
        <a:bodyPr/>
        <a:lstStyle/>
        <a:p>
          <a:r>
            <a:rPr lang="en-US" sz="2000" dirty="0">
              <a:solidFill>
                <a:srgbClr val="283D56"/>
              </a:solidFill>
            </a:rPr>
            <a:t>Recognize a potential opioid overdose</a:t>
          </a:r>
        </a:p>
      </dgm:t>
    </dgm:pt>
    <dgm:pt modelId="{39F5FBD5-5C2C-4933-962D-9B7FB6EA2A03}" type="parTrans" cxnId="{8BA9A45D-5C34-4EC8-8AF7-20D98186E9C3}">
      <dgm:prSet/>
      <dgm:spPr/>
      <dgm:t>
        <a:bodyPr/>
        <a:lstStyle/>
        <a:p>
          <a:endParaRPr lang="en-US">
            <a:solidFill>
              <a:srgbClr val="283D56"/>
            </a:solidFill>
          </a:endParaRPr>
        </a:p>
      </dgm:t>
    </dgm:pt>
    <dgm:pt modelId="{914B91D8-209D-4DAD-80AF-668D0D34AAFE}" type="sibTrans" cxnId="{8BA9A45D-5C34-4EC8-8AF7-20D98186E9C3}">
      <dgm:prSet/>
      <dgm:spPr/>
      <dgm:t>
        <a:bodyPr/>
        <a:lstStyle/>
        <a:p>
          <a:endParaRPr lang="en-US">
            <a:solidFill>
              <a:srgbClr val="283D56"/>
            </a:solidFill>
          </a:endParaRPr>
        </a:p>
      </dgm:t>
    </dgm:pt>
    <dgm:pt modelId="{9E29683F-B9A8-43B6-AB97-E71222B9A278}">
      <dgm:prSet phldrT="[Text]" custT="1"/>
      <dgm:spPr/>
      <dgm:t>
        <a:bodyPr/>
        <a:lstStyle/>
        <a:p>
          <a:pPr algn="r"/>
          <a:r>
            <a:rPr lang="en-US" sz="2000" dirty="0">
              <a:solidFill>
                <a:srgbClr val="283D56"/>
              </a:solidFill>
            </a:rPr>
            <a:t>Notify medical responders of possible overdose</a:t>
          </a:r>
        </a:p>
      </dgm:t>
    </dgm:pt>
    <dgm:pt modelId="{0A95D0D6-EC53-408E-993C-489F669EC11D}" type="parTrans" cxnId="{BA33DE26-0D01-4469-A0C9-73059E3C7439}">
      <dgm:prSet/>
      <dgm:spPr/>
      <dgm:t>
        <a:bodyPr/>
        <a:lstStyle/>
        <a:p>
          <a:endParaRPr lang="en-US">
            <a:solidFill>
              <a:srgbClr val="283D56"/>
            </a:solidFill>
          </a:endParaRPr>
        </a:p>
      </dgm:t>
    </dgm:pt>
    <dgm:pt modelId="{7EF6B64C-9F23-450C-8EA3-999A04CAE840}" type="sibTrans" cxnId="{BA33DE26-0D01-4469-A0C9-73059E3C7439}">
      <dgm:prSet/>
      <dgm:spPr/>
      <dgm:t>
        <a:bodyPr/>
        <a:lstStyle/>
        <a:p>
          <a:endParaRPr lang="en-US">
            <a:solidFill>
              <a:srgbClr val="283D56"/>
            </a:solidFill>
          </a:endParaRPr>
        </a:p>
      </dgm:t>
    </dgm:pt>
    <dgm:pt modelId="{2AFDDE90-C8C0-47D4-B5CB-7FB0EE8DE3EB}">
      <dgm:prSet phldrT="[Text]" custT="1"/>
      <dgm:spPr/>
      <dgm:t>
        <a:bodyPr/>
        <a:lstStyle/>
        <a:p>
          <a:pPr algn="ctr">
            <a:spcAft>
              <a:spcPts val="0"/>
            </a:spcAft>
          </a:pPr>
          <a:r>
            <a:rPr lang="en-US" sz="2000" dirty="0">
              <a:solidFill>
                <a:srgbClr val="283D56"/>
              </a:solidFill>
            </a:rPr>
            <a:t>Administer naloxone (Narcan Nasal Spray)</a:t>
          </a:r>
        </a:p>
      </dgm:t>
    </dgm:pt>
    <dgm:pt modelId="{4FBBBDFC-A08E-4B17-853A-462E16D2CF96}" type="parTrans" cxnId="{4FECF23C-19DC-4E20-8989-9DC7D4367C2F}">
      <dgm:prSet/>
      <dgm:spPr/>
      <dgm:t>
        <a:bodyPr/>
        <a:lstStyle/>
        <a:p>
          <a:endParaRPr lang="en-US">
            <a:solidFill>
              <a:srgbClr val="283D56"/>
            </a:solidFill>
          </a:endParaRPr>
        </a:p>
      </dgm:t>
    </dgm:pt>
    <dgm:pt modelId="{66805727-8266-40C6-8118-53A08D878E19}" type="sibTrans" cxnId="{4FECF23C-19DC-4E20-8989-9DC7D4367C2F}">
      <dgm:prSet/>
      <dgm:spPr/>
      <dgm:t>
        <a:bodyPr/>
        <a:lstStyle/>
        <a:p>
          <a:endParaRPr lang="en-US">
            <a:solidFill>
              <a:srgbClr val="283D56"/>
            </a:solidFill>
          </a:endParaRPr>
        </a:p>
      </dgm:t>
    </dgm:pt>
    <dgm:pt modelId="{C43EE991-D28F-4638-A6D1-430969DE5F46}">
      <dgm:prSet phldrT="[Text]" custT="1"/>
      <dgm:spPr/>
      <dgm:t>
        <a:bodyPr/>
        <a:lstStyle/>
        <a:p>
          <a:pPr algn="ctr"/>
          <a:r>
            <a:rPr lang="en-US" sz="2200" dirty="0">
              <a:solidFill>
                <a:srgbClr val="283D56"/>
              </a:solidFill>
            </a:rPr>
            <a:t>Rescue breathing</a:t>
          </a:r>
          <a:br>
            <a:rPr lang="en-US" sz="2200" dirty="0">
              <a:solidFill>
                <a:srgbClr val="283D56"/>
              </a:solidFill>
            </a:rPr>
          </a:br>
          <a:r>
            <a:rPr lang="en-US" sz="1300" dirty="0">
              <a:solidFill>
                <a:srgbClr val="283D56"/>
              </a:solidFill>
            </a:rPr>
            <a:t>(1 breath every 5 seconds)</a:t>
          </a:r>
        </a:p>
      </dgm:t>
    </dgm:pt>
    <dgm:pt modelId="{C6FE38A4-DD2E-4685-BF28-75431D50C111}" type="parTrans" cxnId="{B85B7F03-A487-495C-A160-44B1B7B6096B}">
      <dgm:prSet/>
      <dgm:spPr/>
      <dgm:t>
        <a:bodyPr/>
        <a:lstStyle/>
        <a:p>
          <a:endParaRPr lang="en-US">
            <a:solidFill>
              <a:srgbClr val="283D56"/>
            </a:solidFill>
          </a:endParaRPr>
        </a:p>
      </dgm:t>
    </dgm:pt>
    <dgm:pt modelId="{CC81DEA8-21F9-496A-B3AA-68A97B98138C}" type="sibTrans" cxnId="{B85B7F03-A487-495C-A160-44B1B7B6096B}">
      <dgm:prSet/>
      <dgm:spPr/>
      <dgm:t>
        <a:bodyPr/>
        <a:lstStyle/>
        <a:p>
          <a:endParaRPr lang="en-US">
            <a:solidFill>
              <a:srgbClr val="283D56"/>
            </a:solidFill>
          </a:endParaRPr>
        </a:p>
      </dgm:t>
    </dgm:pt>
    <dgm:pt modelId="{CCA75B94-E37A-48C7-91B5-6C53034B6FBE}">
      <dgm:prSet custT="1"/>
      <dgm:spPr/>
      <dgm:t>
        <a:bodyPr/>
        <a:lstStyle/>
        <a:p>
          <a:pPr algn="ctr"/>
          <a:r>
            <a:rPr lang="en-US" sz="2200" dirty="0">
              <a:solidFill>
                <a:srgbClr val="283D56"/>
              </a:solidFill>
            </a:rPr>
            <a:t>Place in recovery position</a:t>
          </a:r>
          <a:br>
            <a:rPr lang="en-US" sz="1700" dirty="0">
              <a:solidFill>
                <a:srgbClr val="283D56"/>
              </a:solidFill>
            </a:rPr>
          </a:br>
          <a:r>
            <a:rPr lang="en-US" sz="1100" dirty="0">
              <a:solidFill>
                <a:srgbClr val="283D56"/>
              </a:solidFill>
            </a:rPr>
            <a:t>(If breathing effort returns or you must leave the victim)</a:t>
          </a:r>
        </a:p>
      </dgm:t>
    </dgm:pt>
    <dgm:pt modelId="{14DEE21A-0F89-4E2F-A8F9-97145476B840}" type="parTrans" cxnId="{06362EFA-886B-43D4-9EC3-3CB6D83DC9A5}">
      <dgm:prSet/>
      <dgm:spPr/>
      <dgm:t>
        <a:bodyPr/>
        <a:lstStyle/>
        <a:p>
          <a:endParaRPr lang="en-US">
            <a:solidFill>
              <a:srgbClr val="283D56"/>
            </a:solidFill>
          </a:endParaRPr>
        </a:p>
      </dgm:t>
    </dgm:pt>
    <dgm:pt modelId="{DFA3F57C-84F9-4DCF-B0D1-BD97CBF4BAEC}" type="sibTrans" cxnId="{06362EFA-886B-43D4-9EC3-3CB6D83DC9A5}">
      <dgm:prSet/>
      <dgm:spPr/>
      <dgm:t>
        <a:bodyPr/>
        <a:lstStyle/>
        <a:p>
          <a:endParaRPr lang="en-US">
            <a:solidFill>
              <a:srgbClr val="283D56"/>
            </a:solidFill>
          </a:endParaRPr>
        </a:p>
      </dgm:t>
    </dgm:pt>
    <dgm:pt modelId="{D82CF0D7-90DA-4282-A591-D30E6BA28228}">
      <dgm:prSet custT="1"/>
      <dgm:spPr/>
      <dgm:t>
        <a:bodyPr/>
        <a:lstStyle/>
        <a:p>
          <a:pPr>
            <a:lnSpc>
              <a:spcPct val="100000"/>
            </a:lnSpc>
            <a:spcAft>
              <a:spcPts val="0"/>
            </a:spcAft>
          </a:pPr>
          <a:r>
            <a:rPr lang="en-US" sz="2200" dirty="0">
              <a:solidFill>
                <a:srgbClr val="283D56"/>
              </a:solidFill>
            </a:rPr>
            <a:t>Provide care until first responders arrive</a:t>
          </a:r>
        </a:p>
        <a:p>
          <a:pPr>
            <a:lnSpc>
              <a:spcPct val="100000"/>
            </a:lnSpc>
            <a:spcAft>
              <a:spcPts val="0"/>
            </a:spcAft>
          </a:pPr>
          <a:r>
            <a:rPr lang="en-US" sz="1300" dirty="0">
              <a:solidFill>
                <a:srgbClr val="283D56"/>
              </a:solidFill>
            </a:rPr>
            <a:t>Inform first responders of interventions</a:t>
          </a:r>
        </a:p>
      </dgm:t>
    </dgm:pt>
    <dgm:pt modelId="{60B9CE45-3B4F-4EB7-891F-00AA13EA58F9}" type="parTrans" cxnId="{C2F036B6-2FCF-4DE5-9F0B-BB75EFB5F458}">
      <dgm:prSet/>
      <dgm:spPr/>
      <dgm:t>
        <a:bodyPr/>
        <a:lstStyle/>
        <a:p>
          <a:endParaRPr lang="en-US">
            <a:solidFill>
              <a:srgbClr val="283D56"/>
            </a:solidFill>
          </a:endParaRPr>
        </a:p>
      </dgm:t>
    </dgm:pt>
    <dgm:pt modelId="{EEB03E50-32FC-44B5-9C36-CB0A0030C066}" type="sibTrans" cxnId="{C2F036B6-2FCF-4DE5-9F0B-BB75EFB5F458}">
      <dgm:prSet/>
      <dgm:spPr/>
      <dgm:t>
        <a:bodyPr/>
        <a:lstStyle/>
        <a:p>
          <a:endParaRPr lang="en-US">
            <a:solidFill>
              <a:srgbClr val="283D56"/>
            </a:solidFill>
          </a:endParaRPr>
        </a:p>
      </dgm:t>
    </dgm:pt>
    <dgm:pt modelId="{DF4704B2-2060-454A-8C90-E79AE6A5A5AD}">
      <dgm:prSet phldrT="[Text]" custT="1"/>
      <dgm:spPr/>
      <dgm:t>
        <a:bodyPr/>
        <a:lstStyle/>
        <a:p>
          <a:pPr algn="ctr"/>
          <a:r>
            <a:rPr lang="en-US" sz="2000" kern="1200" dirty="0">
              <a:solidFill>
                <a:srgbClr val="283D56"/>
              </a:solidFill>
            </a:rPr>
            <a:t>Check for pulse</a:t>
          </a:r>
          <a:r>
            <a:rPr lang="en-US" sz="2000" kern="1200" dirty="0">
              <a:solidFill>
                <a:srgbClr val="283D56"/>
              </a:solidFill>
              <a:latin typeface="Arial Narrow"/>
              <a:ea typeface="+mn-ea"/>
              <a:cs typeface="+mn-cs"/>
            </a:rPr>
            <a:t>, if no pulse, begin rescue breathing (CPR)</a:t>
          </a:r>
        </a:p>
      </dgm:t>
    </dgm:pt>
    <dgm:pt modelId="{C12246BA-B3FD-4F70-ADD1-4D2CE062B7C8}" type="sibTrans" cxnId="{4710E92F-E6B9-4E70-9092-AAB2D948318C}">
      <dgm:prSet/>
      <dgm:spPr/>
      <dgm:t>
        <a:bodyPr/>
        <a:lstStyle/>
        <a:p>
          <a:endParaRPr lang="en-US">
            <a:solidFill>
              <a:srgbClr val="283D56"/>
            </a:solidFill>
          </a:endParaRPr>
        </a:p>
      </dgm:t>
    </dgm:pt>
    <dgm:pt modelId="{04747E90-34FC-45A6-A280-810ADAD7FE1D}" type="parTrans" cxnId="{4710E92F-E6B9-4E70-9092-AAB2D948318C}">
      <dgm:prSet/>
      <dgm:spPr/>
      <dgm:t>
        <a:bodyPr/>
        <a:lstStyle/>
        <a:p>
          <a:endParaRPr lang="en-US">
            <a:solidFill>
              <a:srgbClr val="283D56"/>
            </a:solidFill>
          </a:endParaRPr>
        </a:p>
      </dgm:t>
    </dgm:pt>
    <dgm:pt modelId="{A2C9D04B-A4C3-4A9B-99F1-F66BCAE62B55}">
      <dgm:prSet phldrT="[Text]"/>
      <dgm:spPr/>
      <dgm:t>
        <a:bodyPr/>
        <a:lstStyle/>
        <a:p>
          <a:pPr algn="ctr">
            <a:spcAft>
              <a:spcPct val="15000"/>
            </a:spcAft>
          </a:pPr>
          <a:r>
            <a:rPr lang="en-US" sz="1300" dirty="0">
              <a:solidFill>
                <a:srgbClr val="283D56"/>
              </a:solidFill>
            </a:rPr>
            <a:t>Repeat in 2-3 minutes if breathing effort does not return</a:t>
          </a:r>
        </a:p>
      </dgm:t>
    </dgm:pt>
    <dgm:pt modelId="{EB846FD6-7EB0-4E4B-A1D6-3E0B1DB506B1}" type="parTrans" cxnId="{080C2A72-59C4-40C5-9ACA-7DC445E287A0}">
      <dgm:prSet/>
      <dgm:spPr/>
      <dgm:t>
        <a:bodyPr/>
        <a:lstStyle/>
        <a:p>
          <a:endParaRPr lang="en-US">
            <a:solidFill>
              <a:srgbClr val="283D56"/>
            </a:solidFill>
          </a:endParaRPr>
        </a:p>
      </dgm:t>
    </dgm:pt>
    <dgm:pt modelId="{CCCDED85-9C94-4E11-BBCC-B4829C344CE0}" type="sibTrans" cxnId="{080C2A72-59C4-40C5-9ACA-7DC445E287A0}">
      <dgm:prSet/>
      <dgm:spPr/>
      <dgm:t>
        <a:bodyPr/>
        <a:lstStyle/>
        <a:p>
          <a:endParaRPr lang="en-US">
            <a:solidFill>
              <a:srgbClr val="283D56"/>
            </a:solidFill>
          </a:endParaRPr>
        </a:p>
      </dgm:t>
    </dgm:pt>
    <dgm:pt modelId="{8B7EF1E6-E9DE-44AD-B561-87B915EA5811}" type="pres">
      <dgm:prSet presAssocID="{6DFB10F0-CCAA-4197-BC2C-B7EF35493620}" presName="Name0" presStyleCnt="0">
        <dgm:presLayoutVars>
          <dgm:chMax val="7"/>
          <dgm:chPref val="5"/>
        </dgm:presLayoutVars>
      </dgm:prSet>
      <dgm:spPr/>
    </dgm:pt>
    <dgm:pt modelId="{A87E0DE3-A4D6-4019-91FB-5E617FF7B137}" type="pres">
      <dgm:prSet presAssocID="{6DFB10F0-CCAA-4197-BC2C-B7EF35493620}" presName="arrowNode" presStyleLbl="node1" presStyleIdx="0" presStyleCnt="1" custAng="10306187"/>
      <dgm:spPr/>
    </dgm:pt>
    <dgm:pt modelId="{53E12B37-FFC0-4F3D-95CC-AA34DC9F474C}" type="pres">
      <dgm:prSet presAssocID="{F3B00BA1-E2E5-4112-9091-3215F154E8C9}" presName="txNode1" presStyleLbl="revTx" presStyleIdx="0" presStyleCnt="7" custScaleX="220151" custScaleY="52473" custLinFactX="100000" custLinFactY="200000" custLinFactNeighborX="131365" custLinFactNeighborY="255357">
        <dgm:presLayoutVars>
          <dgm:bulletEnabled val="1"/>
        </dgm:presLayoutVars>
      </dgm:prSet>
      <dgm:spPr>
        <a:prstGeom prst="borderCallout3">
          <a:avLst/>
        </a:prstGeom>
      </dgm:spPr>
    </dgm:pt>
    <dgm:pt modelId="{E72A8AF1-BCB0-43AC-B2B5-29093E5E12E9}" type="pres">
      <dgm:prSet presAssocID="{DF4704B2-2060-454A-8C90-E79AE6A5A5AD}" presName="txNode2" presStyleLbl="revTx" presStyleIdx="1" presStyleCnt="7" custScaleX="134860" custScaleY="79946" custLinFactY="100000" custLinFactNeighborX="50051" custLinFactNeighborY="158748">
        <dgm:presLayoutVars>
          <dgm:bulletEnabled val="1"/>
        </dgm:presLayoutVars>
      </dgm:prSet>
      <dgm:spPr/>
    </dgm:pt>
    <dgm:pt modelId="{D7A44A9A-B025-4E97-A0E7-08BF0F7C8FA0}" type="pres">
      <dgm:prSet presAssocID="{C12246BA-B3FD-4F70-ADD1-4D2CE062B7C8}" presName="dotNode2" presStyleCnt="0"/>
      <dgm:spPr/>
    </dgm:pt>
    <dgm:pt modelId="{E8AA4F43-210C-44D4-B6D9-72A6F2D2D4A4}" type="pres">
      <dgm:prSet presAssocID="{C12246BA-B3FD-4F70-ADD1-4D2CE062B7C8}" presName="dotRepeatNode" presStyleLbl="fgShp" presStyleIdx="0" presStyleCnt="5" custLinFactX="-300000" custLinFactY="100000" custLinFactNeighborX="-376016" custLinFactNeighborY="156357"/>
      <dgm:spPr/>
    </dgm:pt>
    <dgm:pt modelId="{9E266D40-CF9A-4944-9BA3-72C4977660AD}" type="pres">
      <dgm:prSet presAssocID="{9E29683F-B9A8-43B6-AB97-E71222B9A278}" presName="txNode3" presStyleLbl="revTx" presStyleIdx="2" presStyleCnt="7" custScaleX="157427" custLinFactY="100000" custLinFactNeighborX="3538" custLinFactNeighborY="144377">
        <dgm:presLayoutVars>
          <dgm:bulletEnabled val="1"/>
        </dgm:presLayoutVars>
      </dgm:prSet>
      <dgm:spPr/>
    </dgm:pt>
    <dgm:pt modelId="{2266486E-D90B-41AF-98AC-50859848B639}" type="pres">
      <dgm:prSet presAssocID="{7EF6B64C-9F23-450C-8EA3-999A04CAE840}" presName="dotNode3" presStyleCnt="0"/>
      <dgm:spPr/>
    </dgm:pt>
    <dgm:pt modelId="{AC0F8603-0143-4B80-94ED-159F94E482E5}" type="pres">
      <dgm:prSet presAssocID="{7EF6B64C-9F23-450C-8EA3-999A04CAE840}" presName="dotRepeatNode" presStyleLbl="fgShp" presStyleIdx="1" presStyleCnt="5" custLinFactX="-300000" custLinFactY="276343" custLinFactNeighborX="-396659" custLinFactNeighborY="300000"/>
      <dgm:spPr/>
    </dgm:pt>
    <dgm:pt modelId="{D04BA2EF-93D9-427B-B084-7233DC113499}" type="pres">
      <dgm:prSet presAssocID="{2AFDDE90-C8C0-47D4-B5CB-7FB0EE8DE3EB}" presName="txNode4" presStyleLbl="revTx" presStyleIdx="3" presStyleCnt="7" custScaleX="205228" custScaleY="70665" custLinFactNeighborX="5915" custLinFactNeighborY="70968">
        <dgm:presLayoutVars>
          <dgm:bulletEnabled val="1"/>
        </dgm:presLayoutVars>
      </dgm:prSet>
      <dgm:spPr/>
    </dgm:pt>
    <dgm:pt modelId="{DA84ADDF-D67F-4FD6-8193-15061CA65D1E}" type="pres">
      <dgm:prSet presAssocID="{66805727-8266-40C6-8118-53A08D878E19}" presName="dotNode4" presStyleCnt="0"/>
      <dgm:spPr/>
    </dgm:pt>
    <dgm:pt modelId="{DBF8F28C-D472-4729-9F02-73465FDF0BE2}" type="pres">
      <dgm:prSet presAssocID="{66805727-8266-40C6-8118-53A08D878E19}" presName="dotRepeatNode" presStyleLbl="fgShp" presStyleIdx="2" presStyleCnt="5" custLinFactX="-276082" custLinFactY="309765" custLinFactNeighborX="-300000" custLinFactNeighborY="400000"/>
      <dgm:spPr/>
    </dgm:pt>
    <dgm:pt modelId="{150286F8-96AE-48C0-AB3F-D5CD9B6C1DA4}" type="pres">
      <dgm:prSet presAssocID="{C43EE991-D28F-4638-A6D1-430969DE5F46}" presName="txNode5" presStyleLbl="revTx" presStyleIdx="4" presStyleCnt="7" custScaleX="89273" custLinFactNeighborX="-40867" custLinFactNeighborY="-17196">
        <dgm:presLayoutVars>
          <dgm:bulletEnabled val="1"/>
        </dgm:presLayoutVars>
      </dgm:prSet>
      <dgm:spPr/>
    </dgm:pt>
    <dgm:pt modelId="{7EE51830-66FD-4FB7-938D-C44788157ACE}" type="pres">
      <dgm:prSet presAssocID="{CC81DEA8-21F9-496A-B3AA-68A97B98138C}" presName="dotNode5" presStyleCnt="0"/>
      <dgm:spPr/>
    </dgm:pt>
    <dgm:pt modelId="{C7149FD7-B439-4563-9863-DCC8D51067BF}" type="pres">
      <dgm:prSet presAssocID="{CC81DEA8-21F9-496A-B3AA-68A97B98138C}" presName="dotRepeatNode" presStyleLbl="fgShp" presStyleIdx="3" presStyleCnt="5" custLinFactX="-200000" custLinFactY="300000" custLinFactNeighborX="-201010" custLinFactNeighborY="305309"/>
      <dgm:spPr/>
    </dgm:pt>
    <dgm:pt modelId="{B8A5BF16-6EC5-48C5-8D1A-FDA812447E9B}" type="pres">
      <dgm:prSet presAssocID="{CCA75B94-E37A-48C7-91B5-6C53034B6FBE}" presName="txNode6" presStyleLbl="revTx" presStyleIdx="5" presStyleCnt="7" custScaleX="222910" custLinFactY="-93330" custLinFactNeighborX="-92325" custLinFactNeighborY="-100000">
        <dgm:presLayoutVars>
          <dgm:bulletEnabled val="1"/>
        </dgm:presLayoutVars>
      </dgm:prSet>
      <dgm:spPr/>
    </dgm:pt>
    <dgm:pt modelId="{8043F159-C3D5-435D-9A7A-274D5DF8FE13}" type="pres">
      <dgm:prSet presAssocID="{DFA3F57C-84F9-4DCF-B0D1-BD97CBF4BAEC}" presName="dotNode6" presStyleCnt="0"/>
      <dgm:spPr/>
    </dgm:pt>
    <dgm:pt modelId="{E4ABE064-2334-4E07-8079-5AB3900C9CCD}" type="pres">
      <dgm:prSet presAssocID="{DFA3F57C-84F9-4DCF-B0D1-BD97CBF4BAEC}" presName="dotRepeatNode" presStyleLbl="fgShp" presStyleIdx="4" presStyleCnt="5" custLinFactX="-58323" custLinFactY="200000" custLinFactNeighborX="-100000" custLinFactNeighborY="226606"/>
      <dgm:spPr/>
    </dgm:pt>
    <dgm:pt modelId="{09635486-6B6D-44ED-8034-02CDA8F3DCD7}" type="pres">
      <dgm:prSet presAssocID="{D82CF0D7-90DA-4282-A591-D30E6BA28228}" presName="txNode7" presStyleLbl="revTx" presStyleIdx="6" presStyleCnt="7" custScaleX="195152" custScaleY="96429" custLinFactX="-11469" custLinFactY="-200000" custLinFactNeighborX="-100000" custLinFactNeighborY="-291071">
        <dgm:presLayoutVars>
          <dgm:bulletEnabled val="1"/>
        </dgm:presLayoutVars>
      </dgm:prSet>
      <dgm:spPr/>
    </dgm:pt>
  </dgm:ptLst>
  <dgm:cxnLst>
    <dgm:cxn modelId="{B85B7F03-A487-495C-A160-44B1B7B6096B}" srcId="{6DFB10F0-CCAA-4197-BC2C-B7EF35493620}" destId="{C43EE991-D28F-4638-A6D1-430969DE5F46}" srcOrd="4" destOrd="0" parTransId="{C6FE38A4-DD2E-4685-BF28-75431D50C111}" sibTransId="{CC81DEA8-21F9-496A-B3AA-68A97B98138C}"/>
    <dgm:cxn modelId="{0204B016-FC57-41D6-8F39-A3822094B05B}" type="presOf" srcId="{2AFDDE90-C8C0-47D4-B5CB-7FB0EE8DE3EB}" destId="{D04BA2EF-93D9-427B-B084-7233DC113499}" srcOrd="0" destOrd="0" presId="urn:microsoft.com/office/officeart/2009/3/layout/DescendingProcess"/>
    <dgm:cxn modelId="{BA33DE26-0D01-4469-A0C9-73059E3C7439}" srcId="{6DFB10F0-CCAA-4197-BC2C-B7EF35493620}" destId="{9E29683F-B9A8-43B6-AB97-E71222B9A278}" srcOrd="2" destOrd="0" parTransId="{0A95D0D6-EC53-408E-993C-489F669EC11D}" sibTransId="{7EF6B64C-9F23-450C-8EA3-999A04CAE840}"/>
    <dgm:cxn modelId="{4710E92F-E6B9-4E70-9092-AAB2D948318C}" srcId="{6DFB10F0-CCAA-4197-BC2C-B7EF35493620}" destId="{DF4704B2-2060-454A-8C90-E79AE6A5A5AD}" srcOrd="1" destOrd="0" parTransId="{04747E90-34FC-45A6-A280-810ADAD7FE1D}" sibTransId="{C12246BA-B3FD-4F70-ADD1-4D2CE062B7C8}"/>
    <dgm:cxn modelId="{4FECF23C-19DC-4E20-8989-9DC7D4367C2F}" srcId="{6DFB10F0-CCAA-4197-BC2C-B7EF35493620}" destId="{2AFDDE90-C8C0-47D4-B5CB-7FB0EE8DE3EB}" srcOrd="3" destOrd="0" parTransId="{4FBBBDFC-A08E-4B17-853A-462E16D2CF96}" sibTransId="{66805727-8266-40C6-8118-53A08D878E19}"/>
    <dgm:cxn modelId="{8BA9A45D-5C34-4EC8-8AF7-20D98186E9C3}" srcId="{6DFB10F0-CCAA-4197-BC2C-B7EF35493620}" destId="{F3B00BA1-E2E5-4112-9091-3215F154E8C9}" srcOrd="0" destOrd="0" parTransId="{39F5FBD5-5C2C-4933-962D-9B7FB6EA2A03}" sibTransId="{914B91D8-209D-4DAD-80AF-668D0D34AAFE}"/>
    <dgm:cxn modelId="{70ACB361-B2FD-4D0A-ABF7-5FC1720C214E}" type="presOf" srcId="{DFA3F57C-84F9-4DCF-B0D1-BD97CBF4BAEC}" destId="{E4ABE064-2334-4E07-8079-5AB3900C9CCD}" srcOrd="0" destOrd="0" presId="urn:microsoft.com/office/officeart/2009/3/layout/DescendingProcess"/>
    <dgm:cxn modelId="{080C2A72-59C4-40C5-9ACA-7DC445E287A0}" srcId="{2AFDDE90-C8C0-47D4-B5CB-7FB0EE8DE3EB}" destId="{A2C9D04B-A4C3-4A9B-99F1-F66BCAE62B55}" srcOrd="0" destOrd="0" parTransId="{EB846FD6-7EB0-4E4B-A1D6-3E0B1DB506B1}" sibTransId="{CCCDED85-9C94-4E11-BBCC-B4829C344CE0}"/>
    <dgm:cxn modelId="{92A7EA82-644E-4FC3-8EE1-A16BE29CEB32}" type="presOf" srcId="{CC81DEA8-21F9-496A-B3AA-68A97B98138C}" destId="{C7149FD7-B439-4563-9863-DCC8D51067BF}" srcOrd="0" destOrd="0" presId="urn:microsoft.com/office/officeart/2009/3/layout/DescendingProcess"/>
    <dgm:cxn modelId="{12D5299A-EB86-4860-BDC1-09525D18C739}" type="presOf" srcId="{9E29683F-B9A8-43B6-AB97-E71222B9A278}" destId="{9E266D40-CF9A-4944-9BA3-72C4977660AD}" srcOrd="0" destOrd="0" presId="urn:microsoft.com/office/officeart/2009/3/layout/DescendingProcess"/>
    <dgm:cxn modelId="{C2F036B6-2FCF-4DE5-9F0B-BB75EFB5F458}" srcId="{6DFB10F0-CCAA-4197-BC2C-B7EF35493620}" destId="{D82CF0D7-90DA-4282-A591-D30E6BA28228}" srcOrd="6" destOrd="0" parTransId="{60B9CE45-3B4F-4EB7-891F-00AA13EA58F9}" sibTransId="{EEB03E50-32FC-44B5-9C36-CB0A0030C066}"/>
    <dgm:cxn modelId="{9DBEF2B8-4A62-4477-AEA5-91C5DDB6B940}" type="presOf" srcId="{6DFB10F0-CCAA-4197-BC2C-B7EF35493620}" destId="{8B7EF1E6-E9DE-44AD-B561-87B915EA5811}" srcOrd="0" destOrd="0" presId="urn:microsoft.com/office/officeart/2009/3/layout/DescendingProcess"/>
    <dgm:cxn modelId="{6F229FBC-9301-44B4-B614-FBA15236A339}" type="presOf" srcId="{F3B00BA1-E2E5-4112-9091-3215F154E8C9}" destId="{53E12B37-FFC0-4F3D-95CC-AA34DC9F474C}" srcOrd="0" destOrd="0" presId="urn:microsoft.com/office/officeart/2009/3/layout/DescendingProcess"/>
    <dgm:cxn modelId="{E478D6CA-83C8-40E1-9B8A-C366A6CE449C}" type="presOf" srcId="{C12246BA-B3FD-4F70-ADD1-4D2CE062B7C8}" destId="{E8AA4F43-210C-44D4-B6D9-72A6F2D2D4A4}" srcOrd="0" destOrd="0" presId="urn:microsoft.com/office/officeart/2009/3/layout/DescendingProcess"/>
    <dgm:cxn modelId="{153C2ACD-B452-4991-BCF6-F3DE76B9BB6B}" type="presOf" srcId="{66805727-8266-40C6-8118-53A08D878E19}" destId="{DBF8F28C-D472-4729-9F02-73465FDF0BE2}" srcOrd="0" destOrd="0" presId="urn:microsoft.com/office/officeart/2009/3/layout/DescendingProcess"/>
    <dgm:cxn modelId="{B3FD53CD-AB5F-4755-A629-EBC8BF76A96D}" type="presOf" srcId="{C43EE991-D28F-4638-A6D1-430969DE5F46}" destId="{150286F8-96AE-48C0-AB3F-D5CD9B6C1DA4}" srcOrd="0" destOrd="0" presId="urn:microsoft.com/office/officeart/2009/3/layout/DescendingProcess"/>
    <dgm:cxn modelId="{FEFA2CCF-2007-487D-8A51-DBF5B729AAAE}" type="presOf" srcId="{DF4704B2-2060-454A-8C90-E79AE6A5A5AD}" destId="{E72A8AF1-BCB0-43AC-B2B5-29093E5E12E9}" srcOrd="0" destOrd="0" presId="urn:microsoft.com/office/officeart/2009/3/layout/DescendingProcess"/>
    <dgm:cxn modelId="{5E87F2DB-7116-45EF-A012-B9037E6D4ED6}" type="presOf" srcId="{CCA75B94-E37A-48C7-91B5-6C53034B6FBE}" destId="{B8A5BF16-6EC5-48C5-8D1A-FDA812447E9B}" srcOrd="0" destOrd="0" presId="urn:microsoft.com/office/officeart/2009/3/layout/DescendingProcess"/>
    <dgm:cxn modelId="{52DD44DD-B47F-448B-A1AC-752381E16B91}" type="presOf" srcId="{D82CF0D7-90DA-4282-A591-D30E6BA28228}" destId="{09635486-6B6D-44ED-8034-02CDA8F3DCD7}" srcOrd="0" destOrd="0" presId="urn:microsoft.com/office/officeart/2009/3/layout/DescendingProcess"/>
    <dgm:cxn modelId="{4B5126EF-518B-4C9C-B0B2-07FA04155171}" type="presOf" srcId="{A2C9D04B-A4C3-4A9B-99F1-F66BCAE62B55}" destId="{D04BA2EF-93D9-427B-B084-7233DC113499}" srcOrd="0" destOrd="1" presId="urn:microsoft.com/office/officeart/2009/3/layout/DescendingProcess"/>
    <dgm:cxn modelId="{06362EFA-886B-43D4-9EC3-3CB6D83DC9A5}" srcId="{6DFB10F0-CCAA-4197-BC2C-B7EF35493620}" destId="{CCA75B94-E37A-48C7-91B5-6C53034B6FBE}" srcOrd="5" destOrd="0" parTransId="{14DEE21A-0F89-4E2F-A8F9-97145476B840}" sibTransId="{DFA3F57C-84F9-4DCF-B0D1-BD97CBF4BAEC}"/>
    <dgm:cxn modelId="{B36EB1FE-5B31-4B60-A09A-15CF8C944921}" type="presOf" srcId="{7EF6B64C-9F23-450C-8EA3-999A04CAE840}" destId="{AC0F8603-0143-4B80-94ED-159F94E482E5}" srcOrd="0" destOrd="0" presId="urn:microsoft.com/office/officeart/2009/3/layout/DescendingProcess"/>
    <dgm:cxn modelId="{63506C9C-0A63-48AA-A1FA-B66867448EBC}" type="presParOf" srcId="{8B7EF1E6-E9DE-44AD-B561-87B915EA5811}" destId="{A87E0DE3-A4D6-4019-91FB-5E617FF7B137}" srcOrd="0" destOrd="0" presId="urn:microsoft.com/office/officeart/2009/3/layout/DescendingProcess"/>
    <dgm:cxn modelId="{F9606DBE-EAA4-48D5-810D-C4D57F19B007}" type="presParOf" srcId="{8B7EF1E6-E9DE-44AD-B561-87B915EA5811}" destId="{53E12B37-FFC0-4F3D-95CC-AA34DC9F474C}" srcOrd="1" destOrd="0" presId="urn:microsoft.com/office/officeart/2009/3/layout/DescendingProcess"/>
    <dgm:cxn modelId="{0069518B-1D96-4813-980F-539B32008C3C}" type="presParOf" srcId="{8B7EF1E6-E9DE-44AD-B561-87B915EA5811}" destId="{E72A8AF1-BCB0-43AC-B2B5-29093E5E12E9}" srcOrd="2" destOrd="0" presId="urn:microsoft.com/office/officeart/2009/3/layout/DescendingProcess"/>
    <dgm:cxn modelId="{5184E595-6C67-46D0-B246-B8C757E13535}" type="presParOf" srcId="{8B7EF1E6-E9DE-44AD-B561-87B915EA5811}" destId="{D7A44A9A-B025-4E97-A0E7-08BF0F7C8FA0}" srcOrd="3" destOrd="0" presId="urn:microsoft.com/office/officeart/2009/3/layout/DescendingProcess"/>
    <dgm:cxn modelId="{82290B5D-1046-48FE-9349-69FB420B0C46}" type="presParOf" srcId="{D7A44A9A-B025-4E97-A0E7-08BF0F7C8FA0}" destId="{E8AA4F43-210C-44D4-B6D9-72A6F2D2D4A4}" srcOrd="0" destOrd="0" presId="urn:microsoft.com/office/officeart/2009/3/layout/DescendingProcess"/>
    <dgm:cxn modelId="{382EA965-CEDE-4285-A718-26D8F9736A8C}" type="presParOf" srcId="{8B7EF1E6-E9DE-44AD-B561-87B915EA5811}" destId="{9E266D40-CF9A-4944-9BA3-72C4977660AD}" srcOrd="4" destOrd="0" presId="urn:microsoft.com/office/officeart/2009/3/layout/DescendingProcess"/>
    <dgm:cxn modelId="{5C74CC8B-2046-45E2-BDA1-16F252C9295B}" type="presParOf" srcId="{8B7EF1E6-E9DE-44AD-B561-87B915EA5811}" destId="{2266486E-D90B-41AF-98AC-50859848B639}" srcOrd="5" destOrd="0" presId="urn:microsoft.com/office/officeart/2009/3/layout/DescendingProcess"/>
    <dgm:cxn modelId="{4D4F886E-2AD4-45FF-8BCF-6ADACC64FDB2}" type="presParOf" srcId="{2266486E-D90B-41AF-98AC-50859848B639}" destId="{AC0F8603-0143-4B80-94ED-159F94E482E5}" srcOrd="0" destOrd="0" presId="urn:microsoft.com/office/officeart/2009/3/layout/DescendingProcess"/>
    <dgm:cxn modelId="{083B21C6-A33A-4A0B-802C-FEDE1928494A}" type="presParOf" srcId="{8B7EF1E6-E9DE-44AD-B561-87B915EA5811}" destId="{D04BA2EF-93D9-427B-B084-7233DC113499}" srcOrd="6" destOrd="0" presId="urn:microsoft.com/office/officeart/2009/3/layout/DescendingProcess"/>
    <dgm:cxn modelId="{6E36A074-AAC7-4352-B5E6-3D0837FAADD7}" type="presParOf" srcId="{8B7EF1E6-E9DE-44AD-B561-87B915EA5811}" destId="{DA84ADDF-D67F-4FD6-8193-15061CA65D1E}" srcOrd="7" destOrd="0" presId="urn:microsoft.com/office/officeart/2009/3/layout/DescendingProcess"/>
    <dgm:cxn modelId="{F629B79D-81A7-4EE9-90FA-390FB101FD23}" type="presParOf" srcId="{DA84ADDF-D67F-4FD6-8193-15061CA65D1E}" destId="{DBF8F28C-D472-4729-9F02-73465FDF0BE2}" srcOrd="0" destOrd="0" presId="urn:microsoft.com/office/officeart/2009/3/layout/DescendingProcess"/>
    <dgm:cxn modelId="{FB76CF84-40CB-41D7-8ED8-A86F036BBEBF}" type="presParOf" srcId="{8B7EF1E6-E9DE-44AD-B561-87B915EA5811}" destId="{150286F8-96AE-48C0-AB3F-D5CD9B6C1DA4}" srcOrd="8" destOrd="0" presId="urn:microsoft.com/office/officeart/2009/3/layout/DescendingProcess"/>
    <dgm:cxn modelId="{20FA63EC-2FDD-4AD4-A749-B93EC0AD80B8}" type="presParOf" srcId="{8B7EF1E6-E9DE-44AD-B561-87B915EA5811}" destId="{7EE51830-66FD-4FB7-938D-C44788157ACE}" srcOrd="9" destOrd="0" presId="urn:microsoft.com/office/officeart/2009/3/layout/DescendingProcess"/>
    <dgm:cxn modelId="{EC0B0544-DA43-4308-BFE4-5FDE767E70D2}" type="presParOf" srcId="{7EE51830-66FD-4FB7-938D-C44788157ACE}" destId="{C7149FD7-B439-4563-9863-DCC8D51067BF}" srcOrd="0" destOrd="0" presId="urn:microsoft.com/office/officeart/2009/3/layout/DescendingProcess"/>
    <dgm:cxn modelId="{072F1BFA-8BAA-4480-A0EE-507860A9A26D}" type="presParOf" srcId="{8B7EF1E6-E9DE-44AD-B561-87B915EA5811}" destId="{B8A5BF16-6EC5-48C5-8D1A-FDA812447E9B}" srcOrd="10" destOrd="0" presId="urn:microsoft.com/office/officeart/2009/3/layout/DescendingProcess"/>
    <dgm:cxn modelId="{4116E0D1-7738-4437-8E52-C9E958D4BC09}" type="presParOf" srcId="{8B7EF1E6-E9DE-44AD-B561-87B915EA5811}" destId="{8043F159-C3D5-435D-9A7A-274D5DF8FE13}" srcOrd="11" destOrd="0" presId="urn:microsoft.com/office/officeart/2009/3/layout/DescendingProcess"/>
    <dgm:cxn modelId="{8A835EB4-9580-4E98-85C4-5F00D44718FD}" type="presParOf" srcId="{8043F159-C3D5-435D-9A7A-274D5DF8FE13}" destId="{E4ABE064-2334-4E07-8079-5AB3900C9CCD}" srcOrd="0" destOrd="0" presId="urn:microsoft.com/office/officeart/2009/3/layout/DescendingProcess"/>
    <dgm:cxn modelId="{B3D09BF8-B543-4354-8418-AC85605F074B}" type="presParOf" srcId="{8B7EF1E6-E9DE-44AD-B561-87B915EA5811}" destId="{09635486-6B6D-44ED-8034-02CDA8F3DCD7}"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0DE3-A4D6-4019-91FB-5E617FF7B137}">
      <dsp:nvSpPr>
        <dsp:cNvPr id="0" name=""/>
        <dsp:cNvSpPr/>
      </dsp:nvSpPr>
      <dsp:spPr>
        <a:xfrm rot="4396374">
          <a:off x="3157362" y="1122076"/>
          <a:ext cx="4867746" cy="3394646"/>
        </a:xfrm>
        <a:prstGeom prst="swooshArrow">
          <a:avLst>
            <a:gd name="adj1" fmla="val 16310"/>
            <a:gd name="adj2" fmla="val 313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F8603-0143-4B80-94ED-159F94E482E5}">
      <dsp:nvSpPr>
        <dsp:cNvPr id="0" name=""/>
        <dsp:cNvSpPr/>
      </dsp:nvSpPr>
      <dsp:spPr>
        <a:xfrm>
          <a:off x="4816465" y="1457065"/>
          <a:ext cx="122925" cy="12292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A4F43-210C-44D4-B6D9-72A6F2D2D4A4}">
      <dsp:nvSpPr>
        <dsp:cNvPr id="0" name=""/>
        <dsp:cNvSpPr/>
      </dsp:nvSpPr>
      <dsp:spPr>
        <a:xfrm>
          <a:off x="5405719" y="1869262"/>
          <a:ext cx="122925" cy="12292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8F28C-D472-4729-9F02-73465FDF0BE2}">
      <dsp:nvSpPr>
        <dsp:cNvPr id="0" name=""/>
        <dsp:cNvSpPr/>
      </dsp:nvSpPr>
      <dsp:spPr>
        <a:xfrm>
          <a:off x="5901934" y="2349687"/>
          <a:ext cx="122925" cy="12292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12B37-FFC0-4F3D-95CC-AA34DC9F474C}">
      <dsp:nvSpPr>
        <dsp:cNvPr id="0" name=""/>
        <dsp:cNvSpPr/>
      </dsp:nvSpPr>
      <dsp:spPr>
        <a:xfrm>
          <a:off x="1577335" y="495623"/>
          <a:ext cx="3396725" cy="46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rgbClr val="283D56"/>
              </a:solidFill>
              <a:latin typeface="Arial Narrow"/>
              <a:ea typeface="+mn-ea"/>
              <a:cs typeface="+mn-cs"/>
            </a:rPr>
            <a:t>Ingestion of excess opioid</a:t>
          </a:r>
        </a:p>
      </dsp:txBody>
      <dsp:txXfrm>
        <a:off x="1577335" y="495623"/>
        <a:ext cx="3396725" cy="461506"/>
      </dsp:txXfrm>
    </dsp:sp>
    <dsp:sp modelId="{074BA612-22BA-435D-9D12-8339080A6374}">
      <dsp:nvSpPr>
        <dsp:cNvPr id="0" name=""/>
        <dsp:cNvSpPr/>
      </dsp:nvSpPr>
      <dsp:spPr>
        <a:xfrm>
          <a:off x="5150314" y="855405"/>
          <a:ext cx="3473500" cy="9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83D56"/>
              </a:solidFill>
              <a:latin typeface="Arial Narrow"/>
              <a:ea typeface="+mn-ea"/>
              <a:cs typeface="+mn-cs"/>
            </a:rPr>
            <a:t>Breathing effort slows</a:t>
          </a:r>
        </a:p>
      </dsp:txBody>
      <dsp:txXfrm>
        <a:off x="5150314" y="855405"/>
        <a:ext cx="3473500" cy="902208"/>
      </dsp:txXfrm>
    </dsp:sp>
    <dsp:sp modelId="{F877F0F4-91AF-4BEF-9ACB-FD015F4895CA}">
      <dsp:nvSpPr>
        <dsp:cNvPr id="0" name=""/>
        <dsp:cNvSpPr/>
      </dsp:nvSpPr>
      <dsp:spPr>
        <a:xfrm>
          <a:off x="2381650" y="1591639"/>
          <a:ext cx="2853561" cy="9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r>
            <a:rPr lang="en-US" sz="2400" kern="1200" dirty="0">
              <a:solidFill>
                <a:srgbClr val="283D56"/>
              </a:solidFill>
              <a:latin typeface="Arial Narrow"/>
              <a:ea typeface="+mn-ea"/>
              <a:cs typeface="+mn-cs"/>
            </a:rPr>
            <a:t>Loss of consciousness</a:t>
          </a:r>
        </a:p>
      </dsp:txBody>
      <dsp:txXfrm>
        <a:off x="2381650" y="1591639"/>
        <a:ext cx="2853561" cy="902208"/>
      </dsp:txXfrm>
    </dsp:sp>
    <dsp:sp modelId="{C7149FD7-B439-4563-9863-DCC8D51067BF}">
      <dsp:nvSpPr>
        <dsp:cNvPr id="0" name=""/>
        <dsp:cNvSpPr/>
      </dsp:nvSpPr>
      <dsp:spPr>
        <a:xfrm>
          <a:off x="6331159" y="2880862"/>
          <a:ext cx="122925" cy="12292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BA2EF-93D9-427B-B084-7233DC113499}">
      <dsp:nvSpPr>
        <dsp:cNvPr id="0" name=""/>
        <dsp:cNvSpPr/>
      </dsp:nvSpPr>
      <dsp:spPr>
        <a:xfrm>
          <a:off x="6347736" y="1758692"/>
          <a:ext cx="4721782" cy="9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83D56"/>
              </a:solidFill>
              <a:latin typeface="Arial Narrow"/>
              <a:ea typeface="+mn-ea"/>
              <a:cs typeface="+mn-cs"/>
            </a:rPr>
            <a:t>Slowing of breathing deprives brain, heart, and body of oxygen</a:t>
          </a:r>
        </a:p>
      </dsp:txBody>
      <dsp:txXfrm>
        <a:off x="6347736" y="1758692"/>
        <a:ext cx="4721782" cy="902208"/>
      </dsp:txXfrm>
    </dsp:sp>
    <dsp:sp modelId="{150286F8-96AE-48C0-AB3F-D5CD9B6C1DA4}">
      <dsp:nvSpPr>
        <dsp:cNvPr id="0" name=""/>
        <dsp:cNvSpPr/>
      </dsp:nvSpPr>
      <dsp:spPr>
        <a:xfrm>
          <a:off x="2176118" y="2649694"/>
          <a:ext cx="3888367" cy="9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r>
            <a:rPr lang="en-US" sz="2400" kern="1200" dirty="0">
              <a:solidFill>
                <a:srgbClr val="283D56"/>
              </a:solidFill>
              <a:latin typeface="Arial Narrow"/>
              <a:ea typeface="+mn-ea"/>
              <a:cs typeface="+mn-cs"/>
            </a:rPr>
            <a:t>Irreversible damage occurs to brain and other organs</a:t>
          </a:r>
        </a:p>
      </dsp:txBody>
      <dsp:txXfrm>
        <a:off x="2176118" y="2649694"/>
        <a:ext cx="3888367" cy="902208"/>
      </dsp:txXfrm>
    </dsp:sp>
    <dsp:sp modelId="{E4ABE064-2334-4E07-8079-5AB3900C9CCD}">
      <dsp:nvSpPr>
        <dsp:cNvPr id="0" name=""/>
        <dsp:cNvSpPr/>
      </dsp:nvSpPr>
      <dsp:spPr>
        <a:xfrm>
          <a:off x="6677269" y="3422751"/>
          <a:ext cx="122925" cy="12292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5BF16-6EC5-48C5-8D1A-FDA812447E9B}">
      <dsp:nvSpPr>
        <dsp:cNvPr id="0" name=""/>
        <dsp:cNvSpPr/>
      </dsp:nvSpPr>
      <dsp:spPr>
        <a:xfrm>
          <a:off x="7036433" y="3006202"/>
          <a:ext cx="3221789" cy="5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83D56"/>
              </a:solidFill>
              <a:latin typeface="Arial Narrow"/>
              <a:ea typeface="+mn-ea"/>
              <a:cs typeface="+mn-cs"/>
            </a:rPr>
            <a:t>Cardiac arrest occurs</a:t>
          </a:r>
        </a:p>
      </dsp:txBody>
      <dsp:txXfrm>
        <a:off x="7036433" y="3006202"/>
        <a:ext cx="3221789" cy="597000"/>
      </dsp:txXfrm>
    </dsp:sp>
    <dsp:sp modelId="{C4BE27F3-8865-4E2F-BEF9-B3F8408B0696}">
      <dsp:nvSpPr>
        <dsp:cNvPr id="0" name=""/>
        <dsp:cNvSpPr/>
      </dsp:nvSpPr>
      <dsp:spPr>
        <a:xfrm>
          <a:off x="5932383" y="4736592"/>
          <a:ext cx="3101340" cy="9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n-US" sz="2400" kern="1200" dirty="0">
              <a:solidFill>
                <a:srgbClr val="283D56"/>
              </a:solidFill>
              <a:latin typeface="Arial Narrow"/>
              <a:ea typeface="+mn-ea"/>
              <a:cs typeface="+mn-cs"/>
            </a:rPr>
            <a:t>Death</a:t>
          </a:r>
        </a:p>
      </dsp:txBody>
      <dsp:txXfrm>
        <a:off x="5932383" y="4736592"/>
        <a:ext cx="3101340" cy="902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AAF5B-C8F5-49CF-992F-9C3E5110CBDD}">
      <dsp:nvSpPr>
        <dsp:cNvPr id="0" name=""/>
        <dsp:cNvSpPr/>
      </dsp:nvSpPr>
      <dsp:spPr>
        <a:xfrm>
          <a:off x="0" y="0"/>
          <a:ext cx="5780894" cy="510569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Naloxone is </a:t>
          </a:r>
          <a:r>
            <a:rPr lang="en-US" sz="2800" b="1" kern="1200" dirty="0"/>
            <a:t>EFFECTIVE</a:t>
          </a:r>
          <a:r>
            <a:rPr lang="en-US" sz="2800" kern="1200" dirty="0"/>
            <a:t> when the overdose is due to usage of an </a:t>
          </a:r>
          <a:r>
            <a:rPr lang="en-US" sz="2800" b="1" kern="1200" dirty="0"/>
            <a:t>OPIOID</a:t>
          </a:r>
        </a:p>
      </dsp:txBody>
      <dsp:txXfrm>
        <a:off x="0" y="0"/>
        <a:ext cx="5780894" cy="1531709"/>
      </dsp:txXfrm>
    </dsp:sp>
    <dsp:sp modelId="{68ABE266-FC0B-4096-885C-8F6268767508}">
      <dsp:nvSpPr>
        <dsp:cNvPr id="0" name=""/>
        <dsp:cNvSpPr/>
      </dsp:nvSpPr>
      <dsp:spPr>
        <a:xfrm>
          <a:off x="582636" y="1533017"/>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Heroin</a:t>
          </a:r>
          <a:endParaRPr lang="en-US" sz="1600" kern="1200" dirty="0"/>
        </a:p>
      </dsp:txBody>
      <dsp:txXfrm>
        <a:off x="591167" y="1541548"/>
        <a:ext cx="4607653" cy="274215"/>
      </dsp:txXfrm>
    </dsp:sp>
    <dsp:sp modelId="{103BACEF-FA48-4C0A-B579-882BAFF709C4}">
      <dsp:nvSpPr>
        <dsp:cNvPr id="0" name=""/>
        <dsp:cNvSpPr/>
      </dsp:nvSpPr>
      <dsp:spPr>
        <a:xfrm>
          <a:off x="582636" y="1869107"/>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Morphine</a:t>
          </a:r>
          <a:endParaRPr lang="en-US" sz="1600" kern="1200" dirty="0">
            <a:latin typeface="Arial Narrow" panose="020B0606020202030204" pitchFamily="34" charset="0"/>
          </a:endParaRPr>
        </a:p>
      </dsp:txBody>
      <dsp:txXfrm>
        <a:off x="591167" y="1877638"/>
        <a:ext cx="4607653" cy="274215"/>
      </dsp:txXfrm>
    </dsp:sp>
    <dsp:sp modelId="{307B7918-4E30-4195-86E7-F9B5D14C7D79}">
      <dsp:nvSpPr>
        <dsp:cNvPr id="0" name=""/>
        <dsp:cNvSpPr/>
      </dsp:nvSpPr>
      <dsp:spPr>
        <a:xfrm>
          <a:off x="582636" y="2205197"/>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Hydromorphone (Dilaudid)</a:t>
          </a:r>
          <a:endParaRPr lang="en-US" sz="1600" kern="1200" dirty="0">
            <a:latin typeface="Arial Narrow" panose="020B0606020202030204" pitchFamily="34" charset="0"/>
          </a:endParaRPr>
        </a:p>
      </dsp:txBody>
      <dsp:txXfrm>
        <a:off x="591167" y="2213728"/>
        <a:ext cx="4607653" cy="274215"/>
      </dsp:txXfrm>
    </dsp:sp>
    <dsp:sp modelId="{36D6B005-54DD-498A-BA96-093CAE7FFDFF}">
      <dsp:nvSpPr>
        <dsp:cNvPr id="0" name=""/>
        <dsp:cNvSpPr/>
      </dsp:nvSpPr>
      <dsp:spPr>
        <a:xfrm>
          <a:off x="582636" y="2541287"/>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Oxycodone (Oxycontin, Percocet) </a:t>
          </a:r>
          <a:endParaRPr lang="en-US" sz="1600" kern="1200" dirty="0">
            <a:latin typeface="Arial Narrow" panose="020B0606020202030204" pitchFamily="34" charset="0"/>
          </a:endParaRPr>
        </a:p>
      </dsp:txBody>
      <dsp:txXfrm>
        <a:off x="591167" y="2549818"/>
        <a:ext cx="4607653" cy="274215"/>
      </dsp:txXfrm>
    </dsp:sp>
    <dsp:sp modelId="{CFCB421C-441A-4EEC-94B4-A46C52DF2424}">
      <dsp:nvSpPr>
        <dsp:cNvPr id="0" name=""/>
        <dsp:cNvSpPr/>
      </dsp:nvSpPr>
      <dsp:spPr>
        <a:xfrm>
          <a:off x="582636" y="2877376"/>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Hydrocodone (Norco, Vicodin)</a:t>
          </a:r>
        </a:p>
      </dsp:txBody>
      <dsp:txXfrm>
        <a:off x="591167" y="2885907"/>
        <a:ext cx="4607653" cy="274215"/>
      </dsp:txXfrm>
    </dsp:sp>
    <dsp:sp modelId="{EB41D514-7783-4AD6-A64F-A7ECD5EA3560}">
      <dsp:nvSpPr>
        <dsp:cNvPr id="0" name=""/>
        <dsp:cNvSpPr/>
      </dsp:nvSpPr>
      <dsp:spPr>
        <a:xfrm>
          <a:off x="582636" y="3213466"/>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Fentanyl</a:t>
          </a:r>
          <a:endParaRPr lang="en-US" sz="1600" kern="1200" dirty="0">
            <a:latin typeface="Arial Narrow" panose="020B0606020202030204" pitchFamily="34" charset="0"/>
          </a:endParaRPr>
        </a:p>
      </dsp:txBody>
      <dsp:txXfrm>
        <a:off x="591167" y="3221997"/>
        <a:ext cx="4607653" cy="274215"/>
      </dsp:txXfrm>
    </dsp:sp>
    <dsp:sp modelId="{445AE34F-93A1-4FEE-8732-5981E703B62B}">
      <dsp:nvSpPr>
        <dsp:cNvPr id="0" name=""/>
        <dsp:cNvSpPr/>
      </dsp:nvSpPr>
      <dsp:spPr>
        <a:xfrm>
          <a:off x="582636" y="3549556"/>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Buprenorphine</a:t>
          </a:r>
          <a:endParaRPr lang="en-US" sz="1600" kern="1200" dirty="0">
            <a:latin typeface="Arial Narrow" panose="020B0606020202030204" pitchFamily="34" charset="0"/>
          </a:endParaRPr>
        </a:p>
      </dsp:txBody>
      <dsp:txXfrm>
        <a:off x="591167" y="3558087"/>
        <a:ext cx="4607653" cy="274215"/>
      </dsp:txXfrm>
    </dsp:sp>
    <dsp:sp modelId="{A648DEE8-1C8D-4A5C-B843-36377C512819}">
      <dsp:nvSpPr>
        <dsp:cNvPr id="0" name=""/>
        <dsp:cNvSpPr/>
      </dsp:nvSpPr>
      <dsp:spPr>
        <a:xfrm>
          <a:off x="582636" y="3885646"/>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Codeine</a:t>
          </a:r>
          <a:endParaRPr lang="en-US" sz="1600" kern="1200" dirty="0">
            <a:latin typeface="Arial Narrow" panose="020B0606020202030204" pitchFamily="34" charset="0"/>
          </a:endParaRPr>
        </a:p>
      </dsp:txBody>
      <dsp:txXfrm>
        <a:off x="591167" y="3894177"/>
        <a:ext cx="4607653" cy="274215"/>
      </dsp:txXfrm>
    </dsp:sp>
    <dsp:sp modelId="{257070DB-4303-4A16-B178-4871E82E6AD1}">
      <dsp:nvSpPr>
        <dsp:cNvPr id="0" name=""/>
        <dsp:cNvSpPr/>
      </dsp:nvSpPr>
      <dsp:spPr>
        <a:xfrm>
          <a:off x="582636" y="4221735"/>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Methadone</a:t>
          </a:r>
        </a:p>
      </dsp:txBody>
      <dsp:txXfrm>
        <a:off x="591167" y="4230266"/>
        <a:ext cx="4607653" cy="274215"/>
      </dsp:txXfrm>
    </dsp:sp>
    <dsp:sp modelId="{62748EE6-815A-449A-A9E7-FE8CC2D62AD5}">
      <dsp:nvSpPr>
        <dsp:cNvPr id="0" name=""/>
        <dsp:cNvSpPr/>
      </dsp:nvSpPr>
      <dsp:spPr>
        <a:xfrm>
          <a:off x="582636" y="4557825"/>
          <a:ext cx="4624715" cy="2912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Tramadol</a:t>
          </a:r>
        </a:p>
      </dsp:txBody>
      <dsp:txXfrm>
        <a:off x="591167" y="4566356"/>
        <a:ext cx="4607653" cy="274215"/>
      </dsp:txXfrm>
    </dsp:sp>
    <dsp:sp modelId="{7B88C31D-0687-45F4-B0C7-67B9F7642362}">
      <dsp:nvSpPr>
        <dsp:cNvPr id="0" name=""/>
        <dsp:cNvSpPr/>
      </dsp:nvSpPr>
      <dsp:spPr>
        <a:xfrm>
          <a:off x="6219008" y="0"/>
          <a:ext cx="4578699" cy="510569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n-US" sz="2800" kern="1200" dirty="0"/>
            <a:t>Naloxone will have </a:t>
          </a:r>
        </a:p>
        <a:p>
          <a:pPr marL="0" lvl="0" indent="0" algn="ctr" defTabSz="1244600">
            <a:lnSpc>
              <a:spcPct val="100000"/>
            </a:lnSpc>
            <a:spcBef>
              <a:spcPct val="0"/>
            </a:spcBef>
            <a:spcAft>
              <a:spcPts val="0"/>
            </a:spcAft>
            <a:buNone/>
          </a:pPr>
          <a:r>
            <a:rPr lang="en-US" sz="2800" b="1" kern="1200" dirty="0"/>
            <a:t>NO EFFECT </a:t>
          </a:r>
          <a:r>
            <a:rPr lang="en-US" sz="2800" kern="1200" dirty="0"/>
            <a:t>when overdose is due to usage of:</a:t>
          </a:r>
        </a:p>
      </dsp:txBody>
      <dsp:txXfrm>
        <a:off x="6219008" y="0"/>
        <a:ext cx="4578699" cy="1531709"/>
      </dsp:txXfrm>
    </dsp:sp>
    <dsp:sp modelId="{8B0A3FA0-14B2-4FBF-82B4-5D7DEE057C6C}">
      <dsp:nvSpPr>
        <dsp:cNvPr id="0" name=""/>
        <dsp:cNvSpPr/>
      </dsp:nvSpPr>
      <dsp:spPr>
        <a:xfrm>
          <a:off x="6724443" y="1532675"/>
          <a:ext cx="3567829" cy="5906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Alcohol</a:t>
          </a:r>
          <a:endParaRPr lang="en-US" sz="1600" kern="1200" dirty="0"/>
        </a:p>
      </dsp:txBody>
      <dsp:txXfrm>
        <a:off x="6741743" y="1549975"/>
        <a:ext cx="3533229" cy="556057"/>
      </dsp:txXfrm>
    </dsp:sp>
    <dsp:sp modelId="{BD8CB7B5-09AD-4811-A2A1-FBB610A40978}">
      <dsp:nvSpPr>
        <dsp:cNvPr id="0" name=""/>
        <dsp:cNvSpPr/>
      </dsp:nvSpPr>
      <dsp:spPr>
        <a:xfrm>
          <a:off x="6724443" y="2214203"/>
          <a:ext cx="3567829" cy="5906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Benzodiazepines (Valium, Ativan, Xanax, Klonopin,)</a:t>
          </a:r>
          <a:endParaRPr lang="en-US" sz="1600" kern="1200" dirty="0">
            <a:latin typeface="Arial Narrow" panose="020B0606020202030204" pitchFamily="34" charset="0"/>
          </a:endParaRPr>
        </a:p>
      </dsp:txBody>
      <dsp:txXfrm>
        <a:off x="6741743" y="2231503"/>
        <a:ext cx="3533229" cy="556057"/>
      </dsp:txXfrm>
    </dsp:sp>
    <dsp:sp modelId="{657AF943-0346-4C71-B6E6-01BE03843343}">
      <dsp:nvSpPr>
        <dsp:cNvPr id="0" name=""/>
        <dsp:cNvSpPr/>
      </dsp:nvSpPr>
      <dsp:spPr>
        <a:xfrm>
          <a:off x="6713714" y="2895731"/>
          <a:ext cx="3589287" cy="5906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Antidepressants (Paxil, Prozac, Lexapro, Wellbutrin)</a:t>
          </a:r>
          <a:endParaRPr lang="en-US" sz="1600" kern="1200" dirty="0">
            <a:latin typeface="Arial Narrow" panose="020B0606020202030204" pitchFamily="34" charset="0"/>
          </a:endParaRPr>
        </a:p>
      </dsp:txBody>
      <dsp:txXfrm>
        <a:off x="6731014" y="2913031"/>
        <a:ext cx="3554687" cy="556057"/>
      </dsp:txXfrm>
    </dsp:sp>
    <dsp:sp modelId="{00AA58AF-2BC1-42E5-91D5-2BCC57F07F70}">
      <dsp:nvSpPr>
        <dsp:cNvPr id="0" name=""/>
        <dsp:cNvSpPr/>
      </dsp:nvSpPr>
      <dsp:spPr>
        <a:xfrm>
          <a:off x="6724443" y="3577259"/>
          <a:ext cx="3567829" cy="5906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Other medications</a:t>
          </a:r>
        </a:p>
      </dsp:txBody>
      <dsp:txXfrm>
        <a:off x="6741743" y="3594559"/>
        <a:ext cx="3533229" cy="556057"/>
      </dsp:txXfrm>
    </dsp:sp>
    <dsp:sp modelId="{74DD1460-6E57-4BAB-8362-8B2064548848}">
      <dsp:nvSpPr>
        <dsp:cNvPr id="0" name=""/>
        <dsp:cNvSpPr/>
      </dsp:nvSpPr>
      <dsp:spPr>
        <a:xfrm>
          <a:off x="6732028" y="4258788"/>
          <a:ext cx="3552660" cy="5906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Other illicit drugs such as methamphetamine</a:t>
          </a:r>
        </a:p>
      </dsp:txBody>
      <dsp:txXfrm>
        <a:off x="6749328" y="4276088"/>
        <a:ext cx="3518060" cy="556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0DE3-A4D6-4019-91FB-5E617FF7B137}">
      <dsp:nvSpPr>
        <dsp:cNvPr id="0" name=""/>
        <dsp:cNvSpPr/>
      </dsp:nvSpPr>
      <dsp:spPr>
        <a:xfrm rot="14702561">
          <a:off x="3914007" y="951621"/>
          <a:ext cx="4128284" cy="2878963"/>
        </a:xfrm>
        <a:prstGeom prst="swooshArrow">
          <a:avLst>
            <a:gd name="adj1" fmla="val 16310"/>
            <a:gd name="adj2" fmla="val 313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A4F43-210C-44D4-B6D9-72A6F2D2D4A4}">
      <dsp:nvSpPr>
        <dsp:cNvPr id="0" name=""/>
        <dsp:cNvSpPr/>
      </dsp:nvSpPr>
      <dsp:spPr>
        <a:xfrm>
          <a:off x="4616313" y="1502979"/>
          <a:ext cx="104252" cy="104252"/>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0F8603-0143-4B80-94ED-159F94E482E5}">
      <dsp:nvSpPr>
        <dsp:cNvPr id="0" name=""/>
        <dsp:cNvSpPr/>
      </dsp:nvSpPr>
      <dsp:spPr>
        <a:xfrm>
          <a:off x="5094533" y="2186151"/>
          <a:ext cx="104252" cy="104252"/>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8F28C-D472-4729-9F02-73465FDF0BE2}">
      <dsp:nvSpPr>
        <dsp:cNvPr id="0" name=""/>
        <dsp:cNvSpPr/>
      </dsp:nvSpPr>
      <dsp:spPr>
        <a:xfrm>
          <a:off x="5641071" y="2732690"/>
          <a:ext cx="104252" cy="104252"/>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12B37-FFC0-4F3D-95CC-AA34DC9F474C}">
      <dsp:nvSpPr>
        <dsp:cNvPr id="0" name=""/>
        <dsp:cNvSpPr/>
      </dsp:nvSpPr>
      <dsp:spPr>
        <a:xfrm>
          <a:off x="6971166" y="3666005"/>
          <a:ext cx="4284927" cy="401498"/>
        </a:xfrm>
        <a:prstGeom prst="borderCallout3">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solidFill>
                <a:srgbClr val="283D56"/>
              </a:solidFill>
            </a:rPr>
            <a:t>Recognize a potential opioid overdose</a:t>
          </a:r>
        </a:p>
      </dsp:txBody>
      <dsp:txXfrm>
        <a:off x="6971166" y="3666005"/>
        <a:ext cx="4284927" cy="401498"/>
      </dsp:txXfrm>
    </dsp:sp>
    <dsp:sp modelId="{E72A8AF1-BCB0-43AC-B2B5-29093E5E12E9}">
      <dsp:nvSpPr>
        <dsp:cNvPr id="0" name=""/>
        <dsp:cNvSpPr/>
      </dsp:nvSpPr>
      <dsp:spPr>
        <a:xfrm>
          <a:off x="6912809" y="2961812"/>
          <a:ext cx="3972759" cy="611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283D56"/>
              </a:solidFill>
            </a:rPr>
            <a:t>Check for pulse</a:t>
          </a:r>
          <a:r>
            <a:rPr lang="en-US" sz="2000" kern="1200" dirty="0">
              <a:solidFill>
                <a:srgbClr val="283D56"/>
              </a:solidFill>
              <a:latin typeface="Arial Narrow"/>
              <a:ea typeface="+mn-ea"/>
              <a:cs typeface="+mn-cs"/>
            </a:rPr>
            <a:t>, if no pulse, begin rescue breathing (CPR)</a:t>
          </a:r>
        </a:p>
      </dsp:txBody>
      <dsp:txXfrm>
        <a:off x="6912809" y="2961812"/>
        <a:ext cx="3972759" cy="611709"/>
      </dsp:txXfrm>
    </dsp:sp>
    <dsp:sp modelId="{9E266D40-CF9A-4944-9BA3-72C4977660AD}">
      <dsp:nvSpPr>
        <dsp:cNvPr id="0" name=""/>
        <dsp:cNvSpPr/>
      </dsp:nvSpPr>
      <dsp:spPr>
        <a:xfrm>
          <a:off x="3200227" y="3124709"/>
          <a:ext cx="2732840" cy="76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US" sz="2000" kern="1200" dirty="0">
              <a:solidFill>
                <a:srgbClr val="283D56"/>
              </a:solidFill>
            </a:rPr>
            <a:t>Notify medical responders of possible overdose</a:t>
          </a:r>
        </a:p>
      </dsp:txBody>
      <dsp:txXfrm>
        <a:off x="3200227" y="3124709"/>
        <a:ext cx="2732840" cy="765153"/>
      </dsp:txXfrm>
    </dsp:sp>
    <dsp:sp modelId="{C7149FD7-B439-4563-9863-DCC8D51067BF}">
      <dsp:nvSpPr>
        <dsp:cNvPr id="0" name=""/>
        <dsp:cNvSpPr/>
      </dsp:nvSpPr>
      <dsp:spPr>
        <a:xfrm>
          <a:off x="6187609" y="3074276"/>
          <a:ext cx="104252" cy="104252"/>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BA2EF-93D9-427B-B084-7233DC113499}">
      <dsp:nvSpPr>
        <dsp:cNvPr id="0" name=""/>
        <dsp:cNvSpPr/>
      </dsp:nvSpPr>
      <dsp:spPr>
        <a:xfrm>
          <a:off x="5888058" y="2317537"/>
          <a:ext cx="4210389" cy="5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ts val="0"/>
            </a:spcAft>
            <a:buNone/>
          </a:pPr>
          <a:r>
            <a:rPr lang="en-US" sz="2000" kern="1200" dirty="0">
              <a:solidFill>
                <a:srgbClr val="283D56"/>
              </a:solidFill>
            </a:rPr>
            <a:t>Administer naloxone (Narcan Nasal Spray)</a:t>
          </a:r>
        </a:p>
        <a:p>
          <a:pPr marL="114300" lvl="1" indent="-114300" algn="ctr" defTabSz="577850">
            <a:lnSpc>
              <a:spcPct val="90000"/>
            </a:lnSpc>
            <a:spcBef>
              <a:spcPct val="0"/>
            </a:spcBef>
            <a:spcAft>
              <a:spcPct val="15000"/>
            </a:spcAft>
            <a:buChar char="•"/>
          </a:pPr>
          <a:r>
            <a:rPr lang="en-US" sz="1300" kern="1200" dirty="0">
              <a:solidFill>
                <a:srgbClr val="283D56"/>
              </a:solidFill>
            </a:rPr>
            <a:t>Repeat in 2-3 minutes if breathing effort does not return</a:t>
          </a:r>
        </a:p>
      </dsp:txBody>
      <dsp:txXfrm>
        <a:off x="5888058" y="2317537"/>
        <a:ext cx="4210389" cy="540695"/>
      </dsp:txXfrm>
    </dsp:sp>
    <dsp:sp modelId="{150286F8-96AE-48C0-AB3F-D5CD9B6C1DA4}">
      <dsp:nvSpPr>
        <dsp:cNvPr id="0" name=""/>
        <dsp:cNvSpPr/>
      </dsp:nvSpPr>
      <dsp:spPr>
        <a:xfrm>
          <a:off x="2703441" y="1981203"/>
          <a:ext cx="2348070" cy="76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83D56"/>
              </a:solidFill>
            </a:rPr>
            <a:t>Rescue breathing</a:t>
          </a:r>
          <a:br>
            <a:rPr lang="en-US" sz="2200" kern="1200" dirty="0">
              <a:solidFill>
                <a:srgbClr val="283D56"/>
              </a:solidFill>
            </a:rPr>
          </a:br>
          <a:r>
            <a:rPr lang="en-US" sz="1300" kern="1200" dirty="0">
              <a:solidFill>
                <a:srgbClr val="283D56"/>
              </a:solidFill>
            </a:rPr>
            <a:t>(1 breath every 5 seconds)</a:t>
          </a:r>
        </a:p>
      </dsp:txBody>
      <dsp:txXfrm>
        <a:off x="2703441" y="1981203"/>
        <a:ext cx="2348070" cy="765153"/>
      </dsp:txXfrm>
    </dsp:sp>
    <dsp:sp modelId="{E4ABE064-2334-4E07-8079-5AB3900C9CCD}">
      <dsp:nvSpPr>
        <dsp:cNvPr id="0" name=""/>
        <dsp:cNvSpPr/>
      </dsp:nvSpPr>
      <dsp:spPr>
        <a:xfrm>
          <a:off x="6734147" y="3347545"/>
          <a:ext cx="104252" cy="104252"/>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5BF16-6EC5-48C5-8D1A-FDA812447E9B}">
      <dsp:nvSpPr>
        <dsp:cNvPr id="0" name=""/>
        <dsp:cNvSpPr/>
      </dsp:nvSpPr>
      <dsp:spPr>
        <a:xfrm>
          <a:off x="5026211" y="1093078"/>
          <a:ext cx="3400545" cy="76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83D56"/>
              </a:solidFill>
            </a:rPr>
            <a:t>Place in recovery position</a:t>
          </a:r>
          <a:br>
            <a:rPr lang="en-US" sz="1700" kern="1200" dirty="0">
              <a:solidFill>
                <a:srgbClr val="283D56"/>
              </a:solidFill>
            </a:rPr>
          </a:br>
          <a:r>
            <a:rPr lang="en-US" sz="1100" kern="1200" dirty="0">
              <a:solidFill>
                <a:srgbClr val="283D56"/>
              </a:solidFill>
            </a:rPr>
            <a:t>(If breathing effort returns or you must leave the victim)</a:t>
          </a:r>
        </a:p>
      </dsp:txBody>
      <dsp:txXfrm>
        <a:off x="5026211" y="1093078"/>
        <a:ext cx="3400545" cy="765153"/>
      </dsp:txXfrm>
    </dsp:sp>
    <dsp:sp modelId="{09635486-6B6D-44ED-8034-02CDA8F3DCD7}">
      <dsp:nvSpPr>
        <dsp:cNvPr id="0" name=""/>
        <dsp:cNvSpPr/>
      </dsp:nvSpPr>
      <dsp:spPr>
        <a:xfrm>
          <a:off x="2084249" y="273270"/>
          <a:ext cx="5132914" cy="73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100000"/>
            </a:lnSpc>
            <a:spcBef>
              <a:spcPct val="0"/>
            </a:spcBef>
            <a:spcAft>
              <a:spcPts val="0"/>
            </a:spcAft>
            <a:buNone/>
          </a:pPr>
          <a:r>
            <a:rPr lang="en-US" sz="2200" kern="1200" dirty="0">
              <a:solidFill>
                <a:srgbClr val="283D56"/>
              </a:solidFill>
            </a:rPr>
            <a:t>Provide care until first responders arrive</a:t>
          </a:r>
        </a:p>
        <a:p>
          <a:pPr marL="0" lvl="0" indent="0" algn="ctr" defTabSz="977900">
            <a:lnSpc>
              <a:spcPct val="100000"/>
            </a:lnSpc>
            <a:spcBef>
              <a:spcPct val="0"/>
            </a:spcBef>
            <a:spcAft>
              <a:spcPts val="0"/>
            </a:spcAft>
            <a:buNone/>
          </a:pPr>
          <a:r>
            <a:rPr lang="en-US" sz="1300" kern="1200" dirty="0">
              <a:solidFill>
                <a:srgbClr val="283D56"/>
              </a:solidFill>
            </a:rPr>
            <a:t>Inform first responders of interventions</a:t>
          </a:r>
        </a:p>
      </dsp:txBody>
      <dsp:txXfrm>
        <a:off x="2084249" y="273270"/>
        <a:ext cx="5132914" cy="737829"/>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A03EC-6AB3-4F3B-AB56-0B3B2F0DE28A}"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4AAB7-F27A-4377-BAA5-9C015898826D}" type="slidenum">
              <a:rPr lang="en-US" smtClean="0"/>
              <a:t>‹#›</a:t>
            </a:fld>
            <a:endParaRPr lang="en-US"/>
          </a:p>
        </p:txBody>
      </p:sp>
    </p:spTree>
    <p:extLst>
      <p:ext uri="{BB962C8B-B14F-4D97-AF65-F5344CB8AC3E}">
        <p14:creationId xmlns:p14="http://schemas.microsoft.com/office/powerpoint/2010/main" val="24901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2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014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EDB5B-B9B7-448D-A059-AB466C345F08}" type="slidenum">
              <a:rPr lang="en-US" smtClean="0"/>
              <a:t>13</a:t>
            </a:fld>
            <a:endParaRPr lang="en-US"/>
          </a:p>
        </p:txBody>
      </p:sp>
    </p:spTree>
    <p:extLst>
      <p:ext uri="{BB962C8B-B14F-4D97-AF65-F5344CB8AC3E}">
        <p14:creationId xmlns:p14="http://schemas.microsoft.com/office/powerpoint/2010/main" val="66962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069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opioid is an agonist – it fits into or activates the opioid receptors in the brain allowing a full opioid affect.</a:t>
            </a:r>
          </a:p>
          <a:p>
            <a:endParaRPr lang="en-US" dirty="0"/>
          </a:p>
          <a:p>
            <a:r>
              <a:rPr lang="en-US" dirty="0"/>
              <a:t>Narcan is an antagonist – it acts like glue in a lock or a broken key in the lock of the receptor, blocking the agonist from activating the receptors in the brain.  The receptors have a great affinity for Narcan, which is why Narcan can not only block but reverse an overdose.  However, Narcan only works for a short time, generally only 30-90 minutes, but the effects of the opioid can last for hours – so they may need an additional dose of Narcan.  This is why it is best to transfer to a hospital for observation.</a:t>
            </a:r>
          </a:p>
          <a:p>
            <a:endParaRPr lang="en-US" dirty="0"/>
          </a:p>
        </p:txBody>
      </p:sp>
      <p:sp>
        <p:nvSpPr>
          <p:cNvPr id="4" name="Slide Number Placeholder 3"/>
          <p:cNvSpPr>
            <a:spLocks noGrp="1"/>
          </p:cNvSpPr>
          <p:nvPr>
            <p:ph type="sldNum" sz="quarter" idx="5"/>
          </p:nvPr>
        </p:nvSpPr>
        <p:spPr/>
        <p:txBody>
          <a:bodyPr/>
          <a:lstStyle/>
          <a:p>
            <a:fld id="{94F4AAB7-F27A-4377-BAA5-9C015898826D}" type="slidenum">
              <a:rPr lang="en-US" smtClean="0"/>
              <a:t>15</a:t>
            </a:fld>
            <a:endParaRPr lang="en-US"/>
          </a:p>
        </p:txBody>
      </p:sp>
    </p:spTree>
    <p:extLst>
      <p:ext uri="{BB962C8B-B14F-4D97-AF65-F5344CB8AC3E}">
        <p14:creationId xmlns:p14="http://schemas.microsoft.com/office/powerpoint/2010/main" val="12252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4AAB7-F27A-4377-BAA5-9C015898826D}" type="slidenum">
              <a:rPr lang="en-US" smtClean="0"/>
              <a:t>16</a:t>
            </a:fld>
            <a:endParaRPr lang="en-US"/>
          </a:p>
        </p:txBody>
      </p:sp>
    </p:spTree>
    <p:extLst>
      <p:ext uri="{BB962C8B-B14F-4D97-AF65-F5344CB8AC3E}">
        <p14:creationId xmlns:p14="http://schemas.microsoft.com/office/powerpoint/2010/main" val="391957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6791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36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4F4AAB7-F27A-4377-BAA5-9C015898826D}" type="slidenum">
              <a:rPr lang="en-US" smtClean="0"/>
              <a:t>20</a:t>
            </a:fld>
            <a:endParaRPr lang="en-US"/>
          </a:p>
        </p:txBody>
      </p:sp>
    </p:spTree>
    <p:extLst>
      <p:ext uri="{BB962C8B-B14F-4D97-AF65-F5344CB8AC3E}">
        <p14:creationId xmlns:p14="http://schemas.microsoft.com/office/powerpoint/2010/main" val="36688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383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67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414d44dd3a_5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5" name="Google Shape;1625;g414d44dd3a_5_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7054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903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4AAB7-F27A-4377-BAA5-9C015898826D}" type="slidenum">
              <a:rPr lang="en-US" smtClean="0"/>
              <a:t>27</a:t>
            </a:fld>
            <a:endParaRPr lang="en-US"/>
          </a:p>
        </p:txBody>
      </p:sp>
    </p:spTree>
    <p:extLst>
      <p:ext uri="{BB962C8B-B14F-4D97-AF65-F5344CB8AC3E}">
        <p14:creationId xmlns:p14="http://schemas.microsoft.com/office/powerpoint/2010/main" val="681024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EDB5B-B9B7-448D-A059-AB466C345F08}" type="slidenum">
              <a:rPr lang="en-US" smtClean="0"/>
              <a:t>30</a:t>
            </a:fld>
            <a:endParaRPr lang="en-US"/>
          </a:p>
        </p:txBody>
      </p:sp>
    </p:spTree>
    <p:extLst>
      <p:ext uri="{BB962C8B-B14F-4D97-AF65-F5344CB8AC3E}">
        <p14:creationId xmlns:p14="http://schemas.microsoft.com/office/powerpoint/2010/main" val="66962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773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179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63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Increased risk factors include…</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1091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1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414d44dd3a_5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5" name="Google Shape;1625;g414d44dd3a_5_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kern="1200" dirty="0">
                <a:solidFill>
                  <a:schemeClr val="tx1"/>
                </a:solidFill>
                <a:effectLst/>
                <a:latin typeface="+mn-lt"/>
                <a:ea typeface="+mn-ea"/>
                <a:cs typeface="+mn-cs"/>
              </a:rPr>
              <a:t>overdose deaths in the state decreased for the first time since a record 77 deaths were reported in 2016. </a:t>
            </a:r>
          </a:p>
          <a:p>
            <a:pPr marL="0" marR="0" lvl="0" indent="0" algn="l" rtl="0">
              <a:lnSpc>
                <a:spcPct val="100000"/>
              </a:lnSpc>
              <a:spcBef>
                <a:spcPts val="0"/>
              </a:spcBef>
              <a:spcAft>
                <a:spcPts val="0"/>
              </a:spcAft>
              <a:buClr>
                <a:schemeClr val="dk1"/>
              </a:buClr>
              <a:buSzPts val="1100"/>
              <a:buFont typeface="Arial"/>
              <a:buNone/>
            </a:pPr>
            <a:r>
              <a:rPr lang="en-US" sz="1200" b="0" i="0" kern="1200" dirty="0">
                <a:solidFill>
                  <a:schemeClr val="tx1"/>
                </a:solidFill>
                <a:effectLst/>
                <a:latin typeface="+mn-lt"/>
                <a:ea typeface="+mn-ea"/>
                <a:cs typeface="+mn-cs"/>
              </a:rPr>
              <a:t>According to the CDC, drug overdose deaths in North Dakota fell by 13.2 percent to 68 deaths in 2017.</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38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94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Increased risk factors include…</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840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Increased risk factors include…</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555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Increased risk factors include…</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483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414d44dd3a_5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1655" name="Google Shape;1655;g414d44dd3a_5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080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49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495C32-559C-4B83-B895-E6F3FA8E1C3A}"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177567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95C32-559C-4B83-B895-E6F3FA8E1C3A}"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401942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95C32-559C-4B83-B895-E6F3FA8E1C3A}"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4698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95C32-559C-4B83-B895-E6F3FA8E1C3A}"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129197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95C32-559C-4B83-B895-E6F3FA8E1C3A}"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371453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95C32-559C-4B83-B895-E6F3FA8E1C3A}"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18481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95C32-559C-4B83-B895-E6F3FA8E1C3A}"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4327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95C32-559C-4B83-B895-E6F3FA8E1C3A}"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6107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95C32-559C-4B83-B895-E6F3FA8E1C3A}"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153254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95C32-559C-4B83-B895-E6F3FA8E1C3A}"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282010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95C32-559C-4B83-B895-E6F3FA8E1C3A}"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BCD5E-55F5-4960-B0A1-CA3BF737A368}" type="slidenum">
              <a:rPr lang="en-US" smtClean="0"/>
              <a:t>‹#›</a:t>
            </a:fld>
            <a:endParaRPr lang="en-US"/>
          </a:p>
        </p:txBody>
      </p:sp>
    </p:spTree>
    <p:extLst>
      <p:ext uri="{BB962C8B-B14F-4D97-AF65-F5344CB8AC3E}">
        <p14:creationId xmlns:p14="http://schemas.microsoft.com/office/powerpoint/2010/main" val="249023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95C32-559C-4B83-B895-E6F3FA8E1C3A}" type="datetimeFigureOut">
              <a:rPr lang="en-US" smtClean="0"/>
              <a:t>4/1/2020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BCD5E-55F5-4960-B0A1-CA3BF737A368}" type="slidenum">
              <a:rPr lang="en-US" smtClean="0"/>
              <a:t>‹#›</a:t>
            </a:fld>
            <a:endParaRPr lang="en-US"/>
          </a:p>
        </p:txBody>
      </p:sp>
    </p:spTree>
    <p:extLst>
      <p:ext uri="{BB962C8B-B14F-4D97-AF65-F5344CB8AC3E}">
        <p14:creationId xmlns:p14="http://schemas.microsoft.com/office/powerpoint/2010/main" val="4826098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WkWXX5DPm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229"/>
          <p:cNvSpPr/>
          <p:nvPr/>
        </p:nvSpPr>
        <p:spPr>
          <a:xfrm>
            <a:off x="88230" y="2176583"/>
            <a:ext cx="6346023" cy="3365211"/>
          </a:xfrm>
          <a:prstGeom prst="rect">
            <a:avLst/>
          </a:prstGeom>
          <a:noFill/>
          <a:ln>
            <a:noFill/>
          </a:ln>
        </p:spPr>
        <p:txBody>
          <a:bodyPr spcFirstLastPara="1" wrap="square" lIns="121900" tIns="60933" rIns="121900" bIns="60933" anchor="t" anchorCtr="0">
            <a:noAutofit/>
          </a:bodyPr>
          <a:lstStyle/>
          <a:p>
            <a:pPr algn="r">
              <a:buClr>
                <a:schemeClr val="dk1"/>
              </a:buClr>
              <a:buSzPts val="2800"/>
            </a:pPr>
            <a:r>
              <a:rPr lang="en-US" sz="5000" dirty="0">
                <a:solidFill>
                  <a:srgbClr val="283D56"/>
                </a:solidFill>
                <a:latin typeface="+mj-lt"/>
                <a:ea typeface="Roboto Condensed"/>
                <a:cs typeface="Roboto Condensed"/>
                <a:sym typeface="Roboto Condensed"/>
              </a:rPr>
              <a:t>North Dakota </a:t>
            </a:r>
          </a:p>
          <a:p>
            <a:pPr algn="r">
              <a:buClr>
                <a:schemeClr val="dk1"/>
              </a:buClr>
              <a:buSzPts val="2800"/>
            </a:pPr>
            <a:r>
              <a:rPr lang="en-US" sz="5000" b="1" dirty="0">
                <a:solidFill>
                  <a:srgbClr val="283D56"/>
                </a:solidFill>
                <a:latin typeface="+mj-lt"/>
                <a:ea typeface="Roboto Condensed"/>
                <a:cs typeface="Roboto Condensed"/>
                <a:sym typeface="Roboto Condensed"/>
              </a:rPr>
              <a:t>Opioid Overdose Response Training</a:t>
            </a:r>
            <a:endParaRPr lang="en-US" sz="5000" b="1" i="1" dirty="0">
              <a:solidFill>
                <a:srgbClr val="283D56"/>
              </a:solidFill>
              <a:latin typeface="+mj-lt"/>
              <a:ea typeface="Arial"/>
              <a:cs typeface="Arial"/>
            </a:endParaRPr>
          </a:p>
        </p:txBody>
      </p:sp>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5" name="Picture 4">
            <a:extLst>
              <a:ext uri="{FF2B5EF4-FFF2-40B4-BE49-F238E27FC236}">
                <a16:creationId xmlns:a16="http://schemas.microsoft.com/office/drawing/2014/main" id="{813135F4-0AE4-4A85-87D1-9B3A263DF331}"/>
              </a:ext>
            </a:extLst>
          </p:cNvPr>
          <p:cNvPicPr>
            <a:picLocks noChangeAspect="1"/>
          </p:cNvPicPr>
          <p:nvPr/>
        </p:nvPicPr>
        <p:blipFill rotWithShape="1">
          <a:blip r:embed="rId3"/>
          <a:srcRect r="17343"/>
          <a:stretch/>
        </p:blipFill>
        <p:spPr>
          <a:xfrm>
            <a:off x="7173951" y="1998164"/>
            <a:ext cx="5018049" cy="2771525"/>
          </a:xfrm>
          <a:prstGeom prst="rect">
            <a:avLst/>
          </a:prstGeom>
        </p:spPr>
      </p:pic>
    </p:spTree>
    <p:extLst>
      <p:ext uri="{BB962C8B-B14F-4D97-AF65-F5344CB8AC3E}">
        <p14:creationId xmlns:p14="http://schemas.microsoft.com/office/powerpoint/2010/main" val="20452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5" name="Picture 4">
            <a:extLst>
              <a:ext uri="{FF2B5EF4-FFF2-40B4-BE49-F238E27FC236}">
                <a16:creationId xmlns:a16="http://schemas.microsoft.com/office/drawing/2014/main" id="{1A3971B5-E477-4ABF-82D6-6ED3CACD1886}"/>
              </a:ext>
            </a:extLst>
          </p:cNvPr>
          <p:cNvPicPr>
            <a:picLocks noChangeAspect="1"/>
          </p:cNvPicPr>
          <p:nvPr/>
        </p:nvPicPr>
        <p:blipFill>
          <a:blip r:embed="rId3"/>
          <a:srcRect/>
          <a:stretch/>
        </p:blipFill>
        <p:spPr>
          <a:xfrm>
            <a:off x="0" y="428"/>
            <a:ext cx="12191999" cy="6857143"/>
          </a:xfrm>
          <a:prstGeom prst="rect">
            <a:avLst/>
          </a:prstGeom>
        </p:spPr>
      </p:pic>
    </p:spTree>
    <p:extLst>
      <p:ext uri="{BB962C8B-B14F-4D97-AF65-F5344CB8AC3E}">
        <p14:creationId xmlns:p14="http://schemas.microsoft.com/office/powerpoint/2010/main" val="9571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147"/>
          <p:cNvSpPr txBox="1">
            <a:spLocks noGrp="1"/>
          </p:cNvSpPr>
          <p:nvPr>
            <p:ph type="title"/>
          </p:nvPr>
        </p:nvSpPr>
        <p:spPr>
          <a:xfrm>
            <a:off x="1136428" y="627564"/>
            <a:ext cx="7474172" cy="1325563"/>
          </a:xfrm>
          <a:prstGeom prst="rect">
            <a:avLst/>
          </a:prstGeom>
        </p:spPr>
        <p:txBody>
          <a:bodyPr spcFirstLastPara="1" vert="horz" lIns="121900" tIns="121900" rIns="121900" bIns="121900" rtlCol="0" anchorCtr="0">
            <a:normAutofit/>
          </a:bodyPr>
          <a:lstStyle/>
          <a:p>
            <a:pPr>
              <a:spcBef>
                <a:spcPts val="0"/>
              </a:spcBef>
              <a:buClr>
                <a:schemeClr val="dk1"/>
              </a:buClr>
              <a:buSzPts val="1400"/>
            </a:pPr>
            <a:r>
              <a:rPr lang="en-US" b="1" dirty="0">
                <a:solidFill>
                  <a:srgbClr val="283D56"/>
                </a:solidFill>
                <a:latin typeface="+mj-lt"/>
                <a:ea typeface="Roboto Condensed"/>
                <a:cs typeface="Roboto Condensed"/>
                <a:sym typeface="Roboto Condensed"/>
              </a:rPr>
              <a:t>Signs of Overdose</a:t>
            </a:r>
            <a:endParaRPr lang="en-US" b="1" dirty="0">
              <a:solidFill>
                <a:srgbClr val="283D56"/>
              </a:solidFill>
              <a:latin typeface="+mj-lt"/>
            </a:endParaRPr>
          </a:p>
        </p:txBody>
      </p:sp>
      <p:sp>
        <p:nvSpPr>
          <p:cNvPr id="1020" name="Google Shape;1020;p147"/>
          <p:cNvSpPr txBox="1">
            <a:spLocks noGrp="1"/>
          </p:cNvSpPr>
          <p:nvPr>
            <p:ph type="body" idx="1"/>
          </p:nvPr>
        </p:nvSpPr>
        <p:spPr>
          <a:xfrm>
            <a:off x="1136429" y="2278173"/>
            <a:ext cx="7778971" cy="3450613"/>
          </a:xfrm>
          <a:prstGeom prst="rect">
            <a:avLst/>
          </a:prstGeom>
        </p:spPr>
        <p:txBody>
          <a:bodyPr spcFirstLastPara="1" vert="horz" lIns="121900" tIns="121900" rIns="121900" bIns="121900" rtlCol="0" anchor="ctr" anchorCtr="0">
            <a:noAutofit/>
          </a:bodyPr>
          <a:lstStyle/>
          <a:p>
            <a:pPr marL="0" indent="0">
              <a:buNone/>
            </a:pPr>
            <a:r>
              <a:rPr lang="en-US" sz="2400" dirty="0">
                <a:solidFill>
                  <a:srgbClr val="283D56"/>
                </a:solidFill>
              </a:rPr>
              <a:t>All opioids can depress the central nervous system if too much is taken. This results in decreased or cessation of breathing effort. Left untreated, this can lead to death.</a:t>
            </a:r>
          </a:p>
          <a:p>
            <a:pPr marL="0" indent="0">
              <a:buNone/>
            </a:pPr>
            <a:endParaRPr lang="en-US" sz="2400" dirty="0">
              <a:solidFill>
                <a:srgbClr val="283D56"/>
              </a:solidFill>
            </a:endParaRPr>
          </a:p>
          <a:p>
            <a:pPr marL="0" indent="0">
              <a:buNone/>
            </a:pPr>
            <a:r>
              <a:rPr lang="en-US" sz="2400" b="1" dirty="0">
                <a:solidFill>
                  <a:srgbClr val="283D56"/>
                </a:solidFill>
              </a:rPr>
              <a:t>An opioid overdose requires immediate medical attention. </a:t>
            </a:r>
          </a:p>
          <a:p>
            <a:pPr marL="0" indent="0">
              <a:buNone/>
            </a:pPr>
            <a:endParaRPr lang="en-US" sz="2400" dirty="0">
              <a:solidFill>
                <a:srgbClr val="283D56"/>
              </a:solidFill>
            </a:endParaRPr>
          </a:p>
          <a:p>
            <a:pPr marL="0" indent="0">
              <a:buNone/>
            </a:pPr>
            <a:r>
              <a:rPr lang="en-US" sz="2400" dirty="0">
                <a:solidFill>
                  <a:srgbClr val="283D56"/>
                </a:solidFill>
              </a:rPr>
              <a:t>Recognizing the signs of opioid overdose is essential to save a life.</a:t>
            </a: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72775-BAAF-40B3-9FAC-8B46330B3486}"/>
              </a:ext>
            </a:extLst>
          </p:cNvPr>
          <p:cNvPicPr>
            <a:picLocks noChangeAspect="1"/>
          </p:cNvPicPr>
          <p:nvPr/>
        </p:nvPicPr>
        <p:blipFill>
          <a:blip r:embed="rId3"/>
          <a:stretch>
            <a:fillRect/>
          </a:stretch>
        </p:blipFill>
        <p:spPr>
          <a:xfrm>
            <a:off x="9254442" y="2993185"/>
            <a:ext cx="1462088" cy="871629"/>
          </a:xfrm>
          <a:prstGeom prst="rect">
            <a:avLst/>
          </a:prstGeom>
        </p:spPr>
      </p:pic>
    </p:spTree>
    <p:extLst>
      <p:ext uri="{BB962C8B-B14F-4D97-AF65-F5344CB8AC3E}">
        <p14:creationId xmlns:p14="http://schemas.microsoft.com/office/powerpoint/2010/main" val="358484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147"/>
          <p:cNvSpPr txBox="1">
            <a:spLocks noGrp="1"/>
          </p:cNvSpPr>
          <p:nvPr>
            <p:ph type="title"/>
          </p:nvPr>
        </p:nvSpPr>
        <p:spPr>
          <a:xfrm>
            <a:off x="1136428" y="627564"/>
            <a:ext cx="7474172" cy="1325563"/>
          </a:xfrm>
          <a:prstGeom prst="rect">
            <a:avLst/>
          </a:prstGeom>
        </p:spPr>
        <p:txBody>
          <a:bodyPr spcFirstLastPara="1" vert="horz" lIns="121900" tIns="121900" rIns="121900" bIns="121900" rtlCol="0" anchorCtr="0">
            <a:normAutofit/>
          </a:bodyPr>
          <a:lstStyle/>
          <a:p>
            <a:pPr>
              <a:spcBef>
                <a:spcPts val="0"/>
              </a:spcBef>
              <a:buClr>
                <a:schemeClr val="dk1"/>
              </a:buClr>
              <a:buSzPts val="1400"/>
            </a:pPr>
            <a:r>
              <a:rPr lang="en-US" b="1" dirty="0">
                <a:solidFill>
                  <a:srgbClr val="283D56"/>
                </a:solidFill>
                <a:latin typeface="+mj-lt"/>
                <a:ea typeface="Roboto Condensed"/>
                <a:cs typeface="Roboto Condensed"/>
                <a:sym typeface="Roboto Condensed"/>
              </a:rPr>
              <a:t>Signs of Overdose</a:t>
            </a:r>
            <a:endParaRPr lang="en-US" b="1" dirty="0">
              <a:solidFill>
                <a:srgbClr val="283D56"/>
              </a:solidFill>
              <a:latin typeface="+mj-lt"/>
            </a:endParaRPr>
          </a:p>
        </p:txBody>
      </p:sp>
      <p:sp>
        <p:nvSpPr>
          <p:cNvPr id="1020" name="Google Shape;1020;p147"/>
          <p:cNvSpPr txBox="1">
            <a:spLocks noGrp="1"/>
          </p:cNvSpPr>
          <p:nvPr>
            <p:ph type="body" idx="1"/>
          </p:nvPr>
        </p:nvSpPr>
        <p:spPr>
          <a:xfrm>
            <a:off x="1136429" y="2278173"/>
            <a:ext cx="7641811" cy="3450613"/>
          </a:xfrm>
          <a:prstGeom prst="rect">
            <a:avLst/>
          </a:prstGeom>
        </p:spPr>
        <p:txBody>
          <a:bodyPr spcFirstLastPara="1" vert="horz" lIns="121900" tIns="121900" rIns="121900" bIns="121900" rtlCol="0" anchor="ctr" anchorCtr="0">
            <a:noAutofit/>
          </a:bodyPr>
          <a:lstStyle/>
          <a:p>
            <a:pPr marL="0" indent="0">
              <a:lnSpc>
                <a:spcPct val="90000"/>
              </a:lnSpc>
              <a:buNone/>
            </a:pPr>
            <a:r>
              <a:rPr lang="en-US" sz="2400" b="1" dirty="0">
                <a:solidFill>
                  <a:srgbClr val="283D56"/>
                </a:solidFill>
              </a:rPr>
              <a:t>Call 911 </a:t>
            </a:r>
            <a:r>
              <a:rPr lang="en-US" sz="2400" dirty="0">
                <a:solidFill>
                  <a:srgbClr val="283D56"/>
                </a:solidFill>
              </a:rPr>
              <a:t>immediately if a person exhibits any of these symptoms:</a:t>
            </a:r>
          </a:p>
          <a:p>
            <a:pPr>
              <a:lnSpc>
                <a:spcPct val="90000"/>
              </a:lnSpc>
            </a:pPr>
            <a:r>
              <a:rPr lang="en-US" sz="2400" dirty="0">
                <a:solidFill>
                  <a:srgbClr val="283D56"/>
                </a:solidFill>
              </a:rPr>
              <a:t>Face is clammy to touch and has lost color</a:t>
            </a:r>
          </a:p>
          <a:p>
            <a:pPr>
              <a:lnSpc>
                <a:spcPct val="90000"/>
              </a:lnSpc>
            </a:pPr>
            <a:r>
              <a:rPr lang="en-US" sz="2400" dirty="0">
                <a:solidFill>
                  <a:srgbClr val="283D56"/>
                </a:solidFill>
              </a:rPr>
              <a:t>Body is limp</a:t>
            </a:r>
          </a:p>
          <a:p>
            <a:pPr>
              <a:lnSpc>
                <a:spcPct val="90000"/>
              </a:lnSpc>
            </a:pPr>
            <a:r>
              <a:rPr lang="en-US" sz="2400" dirty="0">
                <a:solidFill>
                  <a:srgbClr val="283D56"/>
                </a:solidFill>
              </a:rPr>
              <a:t>Fingernails or lips have a blue or purple tinge</a:t>
            </a:r>
          </a:p>
          <a:p>
            <a:pPr>
              <a:lnSpc>
                <a:spcPct val="90000"/>
              </a:lnSpc>
            </a:pPr>
            <a:r>
              <a:rPr lang="en-US" sz="2400" dirty="0">
                <a:solidFill>
                  <a:srgbClr val="283D56"/>
                </a:solidFill>
              </a:rPr>
              <a:t>Vomiting or making gurgling noises</a:t>
            </a:r>
          </a:p>
          <a:p>
            <a:pPr>
              <a:lnSpc>
                <a:spcPct val="90000"/>
              </a:lnSpc>
            </a:pPr>
            <a:r>
              <a:rPr lang="en-US" sz="2400" dirty="0">
                <a:solidFill>
                  <a:srgbClr val="283D56"/>
                </a:solidFill>
              </a:rPr>
              <a:t>Cannot be awakened from sleep or unable to speak</a:t>
            </a:r>
          </a:p>
          <a:p>
            <a:pPr>
              <a:lnSpc>
                <a:spcPct val="90000"/>
              </a:lnSpc>
            </a:pPr>
            <a:r>
              <a:rPr lang="en-US" sz="2400" dirty="0">
                <a:solidFill>
                  <a:srgbClr val="283D56"/>
                </a:solidFill>
              </a:rPr>
              <a:t>Breathing is slow or has stopped</a:t>
            </a:r>
          </a:p>
          <a:p>
            <a:pPr>
              <a:lnSpc>
                <a:spcPct val="90000"/>
              </a:lnSpc>
            </a:pPr>
            <a:r>
              <a:rPr lang="en-US" sz="2400" dirty="0">
                <a:solidFill>
                  <a:srgbClr val="283D56"/>
                </a:solidFill>
              </a:rPr>
              <a:t>Heartbeat is slow or has stopped</a:t>
            </a: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72775-BAAF-40B3-9FAC-8B46330B3486}"/>
              </a:ext>
            </a:extLst>
          </p:cNvPr>
          <p:cNvPicPr>
            <a:picLocks noChangeAspect="1"/>
          </p:cNvPicPr>
          <p:nvPr/>
        </p:nvPicPr>
        <p:blipFill>
          <a:blip r:embed="rId3"/>
          <a:stretch>
            <a:fillRect/>
          </a:stretch>
        </p:blipFill>
        <p:spPr>
          <a:xfrm>
            <a:off x="9254442" y="2993185"/>
            <a:ext cx="1462088" cy="871629"/>
          </a:xfrm>
          <a:prstGeom prst="rect">
            <a:avLst/>
          </a:prstGeom>
        </p:spPr>
      </p:pic>
    </p:spTree>
    <p:extLst>
      <p:ext uri="{BB962C8B-B14F-4D97-AF65-F5344CB8AC3E}">
        <p14:creationId xmlns:p14="http://schemas.microsoft.com/office/powerpoint/2010/main" val="27915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49051727"/>
              </p:ext>
            </p:extLst>
          </p:nvPr>
        </p:nvGraphicFramePr>
        <p:xfrm>
          <a:off x="94592" y="1219200"/>
          <a:ext cx="12465269"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b="1" dirty="0">
                <a:solidFill>
                  <a:srgbClr val="283D56"/>
                </a:solidFill>
                <a:ea typeface="Roboto Condensed"/>
              </a:rPr>
              <a:t>Overdose Progression</a:t>
            </a:r>
          </a:p>
        </p:txBody>
      </p:sp>
      <p:pic>
        <p:nvPicPr>
          <p:cNvPr id="7" name="Picture 6">
            <a:extLst>
              <a:ext uri="{FF2B5EF4-FFF2-40B4-BE49-F238E27FC236}">
                <a16:creationId xmlns:a16="http://schemas.microsoft.com/office/drawing/2014/main" id="{2DA42598-BC5A-41B6-A68C-C1DC8C9D70B6}"/>
              </a:ext>
            </a:extLst>
          </p:cNvPr>
          <p:cNvPicPr>
            <a:picLocks noChangeAspect="1"/>
          </p:cNvPicPr>
          <p:nvPr/>
        </p:nvPicPr>
        <p:blipFill>
          <a:blip r:embed="rId8">
            <a:alphaModFix amt="50000"/>
          </a:blip>
          <a:stretch>
            <a:fillRect/>
          </a:stretch>
        </p:blipFill>
        <p:spPr>
          <a:xfrm>
            <a:off x="11035074" y="6004560"/>
            <a:ext cx="970894" cy="578802"/>
          </a:xfrm>
          <a:prstGeom prst="rect">
            <a:avLst/>
          </a:prstGeom>
        </p:spPr>
      </p:pic>
    </p:spTree>
    <p:extLst>
      <p:ext uri="{BB962C8B-B14F-4D97-AF65-F5344CB8AC3E}">
        <p14:creationId xmlns:p14="http://schemas.microsoft.com/office/powerpoint/2010/main" val="6354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5" name="Picture 4">
            <a:extLst>
              <a:ext uri="{FF2B5EF4-FFF2-40B4-BE49-F238E27FC236}">
                <a16:creationId xmlns:a16="http://schemas.microsoft.com/office/drawing/2014/main" id="{0B8561C9-7A0E-46D6-846D-D5737C0B5706}"/>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4127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040" y="642986"/>
            <a:ext cx="2164080" cy="4327600"/>
          </a:xfrm>
        </p:spPr>
        <p:txBody>
          <a:bodyPr>
            <a:noAutofit/>
          </a:bodyPr>
          <a:lstStyle/>
          <a:p>
            <a:pPr algn="l"/>
            <a:r>
              <a:rPr lang="en-US" sz="2000" b="1" dirty="0">
                <a:solidFill>
                  <a:srgbClr val="283D56"/>
                </a:solidFill>
              </a:rPr>
              <a:t>Naloxone</a:t>
            </a:r>
            <a:r>
              <a:rPr lang="en-US" sz="2000" dirty="0">
                <a:solidFill>
                  <a:srgbClr val="283D56"/>
                </a:solidFill>
              </a:rPr>
              <a:t> is an antidote to overdose of heroin or other opioid drugs. It works by blocking the effects of opioids in a person’s system, helping to restore breathing.</a:t>
            </a:r>
          </a:p>
        </p:txBody>
      </p:sp>
      <p:pic>
        <p:nvPicPr>
          <p:cNvPr id="7" name="Picture 6">
            <a:extLst>
              <a:ext uri="{FF2B5EF4-FFF2-40B4-BE49-F238E27FC236}">
                <a16:creationId xmlns:a16="http://schemas.microsoft.com/office/drawing/2014/main" id="{6DF36B9F-F45D-4A20-9043-A5F494AB94DB}"/>
              </a:ext>
            </a:extLst>
          </p:cNvPr>
          <p:cNvPicPr>
            <a:picLocks noChangeAspect="1"/>
          </p:cNvPicPr>
          <p:nvPr/>
        </p:nvPicPr>
        <p:blipFill>
          <a:blip r:embed="rId3">
            <a:alphaModFix amt="50000"/>
          </a:blip>
          <a:srcRect/>
          <a:stretch/>
        </p:blipFill>
        <p:spPr>
          <a:xfrm>
            <a:off x="11007970" y="6022195"/>
            <a:ext cx="948408" cy="630412"/>
          </a:xfrm>
          <a:prstGeom prst="rect">
            <a:avLst/>
          </a:prstGeom>
        </p:spPr>
      </p:pic>
      <p:pic>
        <p:nvPicPr>
          <p:cNvPr id="8" name="Picture 7">
            <a:extLst>
              <a:ext uri="{FF2B5EF4-FFF2-40B4-BE49-F238E27FC236}">
                <a16:creationId xmlns:a16="http://schemas.microsoft.com/office/drawing/2014/main" id="{96549421-B27E-40E8-AAB6-66A8AC364C4F}"/>
              </a:ext>
            </a:extLst>
          </p:cNvPr>
          <p:cNvPicPr>
            <a:picLocks noChangeAspect="1"/>
          </p:cNvPicPr>
          <p:nvPr/>
        </p:nvPicPr>
        <p:blipFill rotWithShape="1">
          <a:blip r:embed="rId4"/>
          <a:srcRect b="1930"/>
          <a:stretch/>
        </p:blipFill>
        <p:spPr>
          <a:xfrm>
            <a:off x="2990805" y="1027054"/>
            <a:ext cx="8491369" cy="4555419"/>
          </a:xfrm>
          <a:prstGeom prst="rect">
            <a:avLst/>
          </a:prstGeom>
        </p:spPr>
      </p:pic>
      <p:sp>
        <p:nvSpPr>
          <p:cNvPr id="4" name="Rectangle 3">
            <a:extLst>
              <a:ext uri="{FF2B5EF4-FFF2-40B4-BE49-F238E27FC236}">
                <a16:creationId xmlns:a16="http://schemas.microsoft.com/office/drawing/2014/main" id="{89F55E6E-6B5A-4C2B-955C-E61E0AC24028}"/>
              </a:ext>
            </a:extLst>
          </p:cNvPr>
          <p:cNvSpPr/>
          <p:nvPr/>
        </p:nvSpPr>
        <p:spPr>
          <a:xfrm>
            <a:off x="4696843" y="6283275"/>
            <a:ext cx="9683037" cy="369332"/>
          </a:xfrm>
          <a:prstGeom prst="rect">
            <a:avLst/>
          </a:prstGeom>
        </p:spPr>
        <p:txBody>
          <a:bodyPr wrap="square">
            <a:spAutoFit/>
          </a:bodyPr>
          <a:lstStyle/>
          <a:p>
            <a:r>
              <a:rPr lang="en-US" b="1" dirty="0">
                <a:solidFill>
                  <a:srgbClr val="283D56"/>
                </a:solidFill>
                <a:latin typeface="Arial Narrow" panose="020B0606020202030204" pitchFamily="34" charset="0"/>
              </a:rPr>
              <a:t>Individuals need medical follow-up after administration of naloxone.</a:t>
            </a:r>
            <a:endParaRPr lang="en-US" dirty="0">
              <a:solidFill>
                <a:srgbClr val="283D56"/>
              </a:solidFill>
              <a:latin typeface="Arial Narrow" panose="020B0606020202030204" pitchFamily="34" charset="0"/>
            </a:endParaRPr>
          </a:p>
        </p:txBody>
      </p:sp>
    </p:spTree>
    <p:extLst>
      <p:ext uri="{BB962C8B-B14F-4D97-AF65-F5344CB8AC3E}">
        <p14:creationId xmlns:p14="http://schemas.microsoft.com/office/powerpoint/2010/main" val="22760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435A4D-8007-4219-829A-C4AC1EA24427}"/>
              </a:ext>
            </a:extLst>
          </p:cNvPr>
          <p:cNvSpPr/>
          <p:nvPr/>
        </p:nvSpPr>
        <p:spPr>
          <a:xfrm>
            <a:off x="373408" y="6006276"/>
            <a:ext cx="10475061" cy="646331"/>
          </a:xfrm>
          <a:prstGeom prst="rect">
            <a:avLst/>
          </a:prstGeom>
        </p:spPr>
        <p:txBody>
          <a:bodyPr wrap="square">
            <a:spAutoFit/>
          </a:bodyPr>
          <a:lstStyle/>
          <a:p>
            <a:pPr algn="r"/>
            <a:r>
              <a:rPr lang="en-US" b="1" dirty="0">
                <a:solidFill>
                  <a:srgbClr val="283D56"/>
                </a:solidFill>
                <a:latin typeface="Arial Narrow" panose="020B0606020202030204" pitchFamily="34" charset="0"/>
              </a:rPr>
              <a:t>Although you may not know what the overdose is from, it may be beneficial to administer naloxone. If opioids have been taken with a combination of other drugs the naloxone will negate the opioid effects and could save a life.</a:t>
            </a:r>
          </a:p>
        </p:txBody>
      </p:sp>
      <p:graphicFrame>
        <p:nvGraphicFramePr>
          <p:cNvPr id="9" name="Diagram 8">
            <a:extLst>
              <a:ext uri="{FF2B5EF4-FFF2-40B4-BE49-F238E27FC236}">
                <a16:creationId xmlns:a16="http://schemas.microsoft.com/office/drawing/2014/main" id="{657E8520-4DF0-4FA5-8677-52E5515B004F}"/>
              </a:ext>
            </a:extLst>
          </p:cNvPr>
          <p:cNvGraphicFramePr/>
          <p:nvPr>
            <p:extLst>
              <p:ext uri="{D42A27DB-BD31-4B8C-83A1-F6EECF244321}">
                <p14:modId xmlns:p14="http://schemas.microsoft.com/office/powerpoint/2010/main" val="2638701063"/>
              </p:ext>
            </p:extLst>
          </p:nvPr>
        </p:nvGraphicFramePr>
        <p:xfrm>
          <a:off x="713984" y="413359"/>
          <a:ext cx="10802255" cy="5105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77DF5D5-07E5-4D7F-BE10-D5E27583B8A1}"/>
              </a:ext>
            </a:extLst>
          </p:cNvPr>
          <p:cNvPicPr>
            <a:picLocks noChangeAspect="1"/>
          </p:cNvPicPr>
          <p:nvPr/>
        </p:nvPicPr>
        <p:blipFill>
          <a:blip r:embed="rId8">
            <a:alphaModFix amt="50000"/>
          </a:blip>
          <a:srcRect/>
          <a:stretch/>
        </p:blipFill>
        <p:spPr>
          <a:xfrm>
            <a:off x="11007970" y="6022195"/>
            <a:ext cx="948408" cy="630412"/>
          </a:xfrm>
          <a:prstGeom prst="rect">
            <a:avLst/>
          </a:prstGeom>
        </p:spPr>
      </p:pic>
    </p:spTree>
    <p:extLst>
      <p:ext uri="{BB962C8B-B14F-4D97-AF65-F5344CB8AC3E}">
        <p14:creationId xmlns:p14="http://schemas.microsoft.com/office/powerpoint/2010/main" val="32043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47"/>
          <p:cNvSpPr txBox="1">
            <a:spLocks noGrp="1"/>
          </p:cNvSpPr>
          <p:nvPr>
            <p:ph type="body" idx="1"/>
          </p:nvPr>
        </p:nvSpPr>
        <p:spPr>
          <a:xfrm>
            <a:off x="630801" y="2586733"/>
            <a:ext cx="8485426" cy="3450613"/>
          </a:xfrm>
          <a:prstGeom prst="rect">
            <a:avLst/>
          </a:prstGeom>
        </p:spPr>
        <p:txBody>
          <a:bodyPr spcFirstLastPara="1" vert="horz" lIns="121900" tIns="121900" rIns="121900" bIns="121900" rtlCol="0" anchor="ctr" anchorCtr="0">
            <a:noAutofit/>
          </a:bodyPr>
          <a:lstStyle/>
          <a:p>
            <a:pPr>
              <a:lnSpc>
                <a:spcPct val="110000"/>
              </a:lnSpc>
            </a:pPr>
            <a:r>
              <a:rPr lang="en-US" sz="2400" dirty="0">
                <a:solidFill>
                  <a:srgbClr val="283D56"/>
                </a:solidFill>
              </a:rPr>
              <a:t>Not a substitute for emergency care</a:t>
            </a:r>
          </a:p>
          <a:p>
            <a:pPr>
              <a:lnSpc>
                <a:spcPct val="110000"/>
              </a:lnSpc>
            </a:pPr>
            <a:r>
              <a:rPr lang="en-US" sz="2400" dirty="0">
                <a:solidFill>
                  <a:srgbClr val="283D56"/>
                </a:solidFill>
              </a:rPr>
              <a:t>May initiate opioid withdrawal</a:t>
            </a:r>
          </a:p>
          <a:p>
            <a:pPr>
              <a:lnSpc>
                <a:spcPct val="110000"/>
              </a:lnSpc>
            </a:pPr>
            <a:r>
              <a:rPr lang="en-US" sz="2400" dirty="0">
                <a:solidFill>
                  <a:srgbClr val="283D56"/>
                </a:solidFill>
              </a:rPr>
              <a:t>Do not give if there is a </a:t>
            </a:r>
            <a:r>
              <a:rPr lang="en-US" sz="2400" u="sng" dirty="0">
                <a:solidFill>
                  <a:srgbClr val="283D56"/>
                </a:solidFill>
              </a:rPr>
              <a:t>known</a:t>
            </a:r>
            <a:r>
              <a:rPr lang="en-US" sz="2400" dirty="0">
                <a:solidFill>
                  <a:srgbClr val="283D56"/>
                </a:solidFill>
              </a:rPr>
              <a:t> hypersensitivity to naloxone (extremely rare)</a:t>
            </a:r>
          </a:p>
          <a:p>
            <a:pPr>
              <a:lnSpc>
                <a:spcPct val="110000"/>
              </a:lnSpc>
            </a:pPr>
            <a:r>
              <a:rPr lang="en-US" sz="2400" dirty="0">
                <a:solidFill>
                  <a:srgbClr val="283D56"/>
                </a:solidFill>
              </a:rPr>
              <a:t>Naloxone does not produce tolerance to opioids</a:t>
            </a:r>
          </a:p>
          <a:p>
            <a:pPr>
              <a:lnSpc>
                <a:spcPct val="110000"/>
              </a:lnSpc>
            </a:pPr>
            <a:r>
              <a:rPr lang="en-US" sz="2400" dirty="0">
                <a:solidFill>
                  <a:srgbClr val="283D56"/>
                </a:solidFill>
              </a:rPr>
              <a:t>Avoid multiple, rapid doses and implement rescue breathing to prevent </a:t>
            </a:r>
            <a:r>
              <a:rPr lang="en-US" sz="2400" i="1" dirty="0">
                <a:solidFill>
                  <a:srgbClr val="283D56"/>
                </a:solidFill>
              </a:rPr>
              <a:t>Opioid Overdose Associated Non-Cardiogenic Pulmonary Edema </a:t>
            </a:r>
          </a:p>
          <a:p>
            <a:pPr lvl="1">
              <a:lnSpc>
                <a:spcPct val="110000"/>
              </a:lnSpc>
            </a:pPr>
            <a:r>
              <a:rPr lang="en-US" sz="2400" i="1" dirty="0">
                <a:solidFill>
                  <a:srgbClr val="283D56"/>
                </a:solidFill>
              </a:rPr>
              <a:t>One dose every 2-3 minutes until breathing effort returns</a:t>
            </a:r>
          </a:p>
          <a:p>
            <a:pPr lvl="2"/>
            <a:endParaRPr lang="en-US" sz="2600" dirty="0"/>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72775-BAAF-40B3-9FAC-8B46330B3486}"/>
              </a:ext>
            </a:extLst>
          </p:cNvPr>
          <p:cNvPicPr>
            <a:picLocks noChangeAspect="1"/>
          </p:cNvPicPr>
          <p:nvPr/>
        </p:nvPicPr>
        <p:blipFill>
          <a:blip r:embed="rId3"/>
          <a:srcRect/>
          <a:stretch/>
        </p:blipFill>
        <p:spPr>
          <a:xfrm>
            <a:off x="9233353" y="2948874"/>
            <a:ext cx="1612957" cy="1072142"/>
          </a:xfrm>
          <a:prstGeom prst="rect">
            <a:avLst/>
          </a:prstGeom>
        </p:spPr>
      </p:pic>
      <p:sp>
        <p:nvSpPr>
          <p:cNvPr id="9" name="Google Shape;1021;p147">
            <a:extLst>
              <a:ext uri="{FF2B5EF4-FFF2-40B4-BE49-F238E27FC236}">
                <a16:creationId xmlns:a16="http://schemas.microsoft.com/office/drawing/2014/main" id="{0F3AFCCE-8A7A-45FF-89DE-77B923B3ADBB}"/>
              </a:ext>
            </a:extLst>
          </p:cNvPr>
          <p:cNvSpPr txBox="1">
            <a:spLocks/>
          </p:cNvSpPr>
          <p:nvPr/>
        </p:nvSpPr>
        <p:spPr>
          <a:xfrm>
            <a:off x="1136428" y="627564"/>
            <a:ext cx="7474172" cy="132556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ts val="1400"/>
            </a:pPr>
            <a:r>
              <a:rPr lang="en-US" b="1" dirty="0">
                <a:solidFill>
                  <a:srgbClr val="283D56"/>
                </a:solidFill>
                <a:ea typeface="Roboto Condensed"/>
                <a:cs typeface="Roboto Condensed"/>
                <a:sym typeface="Roboto Condensed"/>
              </a:rPr>
              <a:t>Naloxone Safety</a:t>
            </a:r>
            <a:endParaRPr lang="en-US" b="1" dirty="0">
              <a:solidFill>
                <a:srgbClr val="283D56"/>
              </a:solidFill>
            </a:endParaRPr>
          </a:p>
        </p:txBody>
      </p:sp>
    </p:spTree>
    <p:extLst>
      <p:ext uri="{BB962C8B-B14F-4D97-AF65-F5344CB8AC3E}">
        <p14:creationId xmlns:p14="http://schemas.microsoft.com/office/powerpoint/2010/main" val="97629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47"/>
          <p:cNvSpPr txBox="1">
            <a:spLocks noGrp="1"/>
          </p:cNvSpPr>
          <p:nvPr>
            <p:ph type="body" idx="1"/>
          </p:nvPr>
        </p:nvSpPr>
        <p:spPr>
          <a:xfrm>
            <a:off x="906903" y="2278173"/>
            <a:ext cx="7474172" cy="3450613"/>
          </a:xfrm>
          <a:prstGeom prst="rect">
            <a:avLst/>
          </a:prstGeom>
        </p:spPr>
        <p:txBody>
          <a:bodyPr spcFirstLastPara="1" vert="horz" lIns="121900" tIns="121900" rIns="121900" bIns="121900" rtlCol="0" anchor="ctr" anchorCtr="0">
            <a:normAutofit/>
          </a:bodyPr>
          <a:lstStyle/>
          <a:p>
            <a:pPr marL="0" indent="0">
              <a:spcBef>
                <a:spcPts val="0"/>
              </a:spcBef>
              <a:buNone/>
            </a:pPr>
            <a:r>
              <a:rPr lang="en-US" dirty="0">
                <a:solidFill>
                  <a:srgbClr val="283D56"/>
                </a:solidFill>
              </a:rPr>
              <a:t>Research has shown that access to naloxone </a:t>
            </a:r>
            <a:r>
              <a:rPr lang="en-US" b="1" dirty="0">
                <a:solidFill>
                  <a:srgbClr val="283D56"/>
                </a:solidFill>
              </a:rPr>
              <a:t>does not increase</a:t>
            </a:r>
            <a:r>
              <a:rPr lang="en-US" dirty="0">
                <a:solidFill>
                  <a:srgbClr val="283D56"/>
                </a:solidFill>
              </a:rPr>
              <a:t> drug use. </a:t>
            </a:r>
          </a:p>
          <a:p>
            <a:pPr marL="0" indent="0">
              <a:spcBef>
                <a:spcPts val="0"/>
              </a:spcBef>
              <a:buNone/>
            </a:pPr>
            <a:endParaRPr lang="en-US" dirty="0">
              <a:solidFill>
                <a:srgbClr val="283D56"/>
              </a:solidFill>
            </a:endParaRPr>
          </a:p>
          <a:p>
            <a:pPr marL="0" indent="0">
              <a:spcBef>
                <a:spcPts val="0"/>
              </a:spcBef>
              <a:buNone/>
            </a:pPr>
            <a:r>
              <a:rPr lang="en-US" dirty="0">
                <a:solidFill>
                  <a:srgbClr val="283D56"/>
                </a:solidFill>
              </a:rPr>
              <a:t>Limiting access to naloxone only prevents someone from receiving an effective emergency life-saving measure.</a:t>
            </a: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021;p147">
            <a:extLst>
              <a:ext uri="{FF2B5EF4-FFF2-40B4-BE49-F238E27FC236}">
                <a16:creationId xmlns:a16="http://schemas.microsoft.com/office/drawing/2014/main" id="{0F3AFCCE-8A7A-45FF-89DE-77B923B3ADBB}"/>
              </a:ext>
            </a:extLst>
          </p:cNvPr>
          <p:cNvSpPr txBox="1">
            <a:spLocks/>
          </p:cNvSpPr>
          <p:nvPr/>
        </p:nvSpPr>
        <p:spPr>
          <a:xfrm>
            <a:off x="1136428" y="627564"/>
            <a:ext cx="7474172" cy="132556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ts val="1400"/>
            </a:pPr>
            <a:r>
              <a:rPr lang="en-US" b="1" dirty="0">
                <a:solidFill>
                  <a:srgbClr val="283D56"/>
                </a:solidFill>
                <a:ea typeface="Roboto Condensed"/>
                <a:cs typeface="Roboto Condensed"/>
                <a:sym typeface="Roboto Condensed"/>
              </a:rPr>
              <a:t>Naloxone Safety</a:t>
            </a:r>
            <a:endParaRPr lang="en-US" b="1" dirty="0">
              <a:solidFill>
                <a:srgbClr val="283D56"/>
              </a:solidFill>
            </a:endParaRPr>
          </a:p>
        </p:txBody>
      </p:sp>
      <p:pic>
        <p:nvPicPr>
          <p:cNvPr id="7" name="Picture 6">
            <a:extLst>
              <a:ext uri="{FF2B5EF4-FFF2-40B4-BE49-F238E27FC236}">
                <a16:creationId xmlns:a16="http://schemas.microsoft.com/office/drawing/2014/main" id="{8E2767A0-5860-47D3-A18E-D12DDFEAE025}"/>
              </a:ext>
            </a:extLst>
          </p:cNvPr>
          <p:cNvPicPr>
            <a:picLocks noChangeAspect="1"/>
          </p:cNvPicPr>
          <p:nvPr/>
        </p:nvPicPr>
        <p:blipFill>
          <a:blip r:embed="rId3"/>
          <a:srcRect/>
          <a:stretch/>
        </p:blipFill>
        <p:spPr>
          <a:xfrm>
            <a:off x="9233353" y="2948874"/>
            <a:ext cx="1612957" cy="1072142"/>
          </a:xfrm>
          <a:prstGeom prst="rect">
            <a:avLst/>
          </a:prstGeom>
        </p:spPr>
      </p:pic>
    </p:spTree>
    <p:extLst>
      <p:ext uri="{BB962C8B-B14F-4D97-AF65-F5344CB8AC3E}">
        <p14:creationId xmlns:p14="http://schemas.microsoft.com/office/powerpoint/2010/main" val="12012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164" y="466475"/>
            <a:ext cx="11786836" cy="1156507"/>
          </a:xfrm>
        </p:spPr>
        <p:txBody>
          <a:bodyPr>
            <a:noAutofit/>
          </a:bodyPr>
          <a:lstStyle/>
          <a:p>
            <a:pPr algn="l"/>
            <a:r>
              <a:rPr lang="en-US" sz="3600" b="1" dirty="0">
                <a:solidFill>
                  <a:srgbClr val="283D56"/>
                </a:solidFill>
                <a:ea typeface="Roboto Condensed"/>
              </a:rPr>
              <a:t>Three FDA-Approved Formulations of Naloxone</a:t>
            </a:r>
            <a:r>
              <a:rPr lang="en-US" sz="3600" b="1" dirty="0"/>
              <a:t>:</a:t>
            </a:r>
          </a:p>
        </p:txBody>
      </p:sp>
      <p:sp>
        <p:nvSpPr>
          <p:cNvPr id="10" name="Text Placeholder 9">
            <a:extLst>
              <a:ext uri="{FF2B5EF4-FFF2-40B4-BE49-F238E27FC236}">
                <a16:creationId xmlns:a16="http://schemas.microsoft.com/office/drawing/2014/main" id="{D6F04933-1E65-4D84-A27D-C14B432B8676}"/>
              </a:ext>
            </a:extLst>
          </p:cNvPr>
          <p:cNvSpPr>
            <a:spLocks noGrp="1"/>
          </p:cNvSpPr>
          <p:nvPr>
            <p:ph type="body" idx="1"/>
          </p:nvPr>
        </p:nvSpPr>
        <p:spPr>
          <a:xfrm>
            <a:off x="423466" y="2029212"/>
            <a:ext cx="3448840" cy="639761"/>
          </a:xfrm>
        </p:spPr>
        <p:txBody>
          <a:bodyPr>
            <a:noAutofit/>
          </a:bodyPr>
          <a:lstStyle/>
          <a:p>
            <a:r>
              <a:rPr lang="en-US" dirty="0">
                <a:solidFill>
                  <a:srgbClr val="283D56"/>
                </a:solidFill>
              </a:rPr>
              <a:t>NARCAN</a:t>
            </a:r>
            <a:r>
              <a:rPr lang="en-US" baseline="30000" dirty="0">
                <a:solidFill>
                  <a:srgbClr val="283D56"/>
                </a:solidFill>
              </a:rPr>
              <a:t> ®</a:t>
            </a:r>
            <a:r>
              <a:rPr lang="en-US" dirty="0">
                <a:solidFill>
                  <a:srgbClr val="283D56"/>
                </a:solidFill>
              </a:rPr>
              <a:t> Nasal Spray</a:t>
            </a:r>
          </a:p>
        </p:txBody>
      </p:sp>
      <p:sp>
        <p:nvSpPr>
          <p:cNvPr id="11" name="Content Placeholder 10">
            <a:extLst>
              <a:ext uri="{FF2B5EF4-FFF2-40B4-BE49-F238E27FC236}">
                <a16:creationId xmlns:a16="http://schemas.microsoft.com/office/drawing/2014/main" id="{66F247D3-11F3-4451-BC38-A19D16DD880C}"/>
              </a:ext>
            </a:extLst>
          </p:cNvPr>
          <p:cNvSpPr>
            <a:spLocks noGrp="1"/>
          </p:cNvSpPr>
          <p:nvPr>
            <p:ph sz="half" idx="2"/>
          </p:nvPr>
        </p:nvSpPr>
        <p:spPr>
          <a:xfrm>
            <a:off x="405164" y="2923337"/>
            <a:ext cx="3046734" cy="3951288"/>
          </a:xfrm>
        </p:spPr>
        <p:txBody>
          <a:bodyPr>
            <a:normAutofit/>
          </a:bodyPr>
          <a:lstStyle/>
          <a:p>
            <a:pPr marL="0" indent="0">
              <a:buNone/>
            </a:pPr>
            <a:r>
              <a:rPr lang="en-US" sz="2000" dirty="0">
                <a:solidFill>
                  <a:srgbClr val="283D56"/>
                </a:solidFill>
              </a:rPr>
              <a:t>NARCAN</a:t>
            </a:r>
            <a:r>
              <a:rPr lang="en-US" sz="2000" baseline="30000" dirty="0">
                <a:solidFill>
                  <a:srgbClr val="283D56"/>
                </a:solidFill>
              </a:rPr>
              <a:t>®</a:t>
            </a:r>
            <a:r>
              <a:rPr lang="en-US" sz="2000" dirty="0">
                <a:solidFill>
                  <a:srgbClr val="283D56"/>
                </a:solidFill>
              </a:rPr>
              <a:t> Nasal Spray is a prefilled, needle-free device that requires no assembly, which can deliver a single dose into one nostril while the patient lies on their back.</a:t>
            </a:r>
          </a:p>
        </p:txBody>
      </p:sp>
      <p:sp>
        <p:nvSpPr>
          <p:cNvPr id="12" name="Text Placeholder 11">
            <a:extLst>
              <a:ext uri="{FF2B5EF4-FFF2-40B4-BE49-F238E27FC236}">
                <a16:creationId xmlns:a16="http://schemas.microsoft.com/office/drawing/2014/main" id="{577107A6-7BDF-4AFF-A8E0-083722BA5BF0}"/>
              </a:ext>
            </a:extLst>
          </p:cNvPr>
          <p:cNvSpPr>
            <a:spLocks noGrp="1"/>
          </p:cNvSpPr>
          <p:nvPr>
            <p:ph type="body" sz="quarter" idx="3"/>
          </p:nvPr>
        </p:nvSpPr>
        <p:spPr>
          <a:xfrm>
            <a:off x="8092023" y="2241880"/>
            <a:ext cx="3245352" cy="639762"/>
          </a:xfrm>
        </p:spPr>
        <p:txBody>
          <a:bodyPr>
            <a:noAutofit/>
          </a:bodyPr>
          <a:lstStyle/>
          <a:p>
            <a:r>
              <a:rPr lang="en-US" dirty="0">
                <a:solidFill>
                  <a:srgbClr val="283D56"/>
                </a:solidFill>
              </a:rPr>
              <a:t>Injectable </a:t>
            </a:r>
          </a:p>
          <a:p>
            <a:r>
              <a:rPr lang="en-US" sz="1200" b="0" i="1" dirty="0">
                <a:solidFill>
                  <a:srgbClr val="283D56"/>
                </a:solidFill>
              </a:rPr>
              <a:t>(professional training required)</a:t>
            </a:r>
          </a:p>
        </p:txBody>
      </p:sp>
      <p:sp>
        <p:nvSpPr>
          <p:cNvPr id="13" name="Content Placeholder 12">
            <a:extLst>
              <a:ext uri="{FF2B5EF4-FFF2-40B4-BE49-F238E27FC236}">
                <a16:creationId xmlns:a16="http://schemas.microsoft.com/office/drawing/2014/main" id="{7BEACDAD-E893-4F9E-BD23-767FEB438C3A}"/>
              </a:ext>
            </a:extLst>
          </p:cNvPr>
          <p:cNvSpPr>
            <a:spLocks noGrp="1"/>
          </p:cNvSpPr>
          <p:nvPr>
            <p:ph sz="quarter" idx="4"/>
          </p:nvPr>
        </p:nvSpPr>
        <p:spPr>
          <a:xfrm>
            <a:off x="8092023" y="2923337"/>
            <a:ext cx="3494882" cy="4581700"/>
          </a:xfrm>
        </p:spPr>
        <p:txBody>
          <a:bodyPr>
            <a:normAutofit/>
          </a:bodyPr>
          <a:lstStyle/>
          <a:p>
            <a:pPr marL="0" indent="0">
              <a:buNone/>
            </a:pPr>
            <a:r>
              <a:rPr lang="en-US" sz="1800" dirty="0">
                <a:solidFill>
                  <a:srgbClr val="283D56"/>
                </a:solidFill>
              </a:rPr>
              <a:t>Naloxone injection comes as a liquid solution to be injected into a vein (intravenous), into the muscle (intramuscular) or under the skin (subcutaneous). It is also available as a prefilled syringe for injection into the vein or to spray into the nose with an atomizer (intranasal).</a:t>
            </a:r>
          </a:p>
          <a:p>
            <a:pPr marL="0" indent="0">
              <a:buNone/>
            </a:pPr>
            <a:endParaRPr lang="en-US" sz="1800" dirty="0">
              <a:solidFill>
                <a:srgbClr val="283D56"/>
              </a:solidFill>
            </a:endParaRPr>
          </a:p>
        </p:txBody>
      </p:sp>
      <p:sp>
        <p:nvSpPr>
          <p:cNvPr id="15" name="Text Placeholder 9">
            <a:extLst>
              <a:ext uri="{FF2B5EF4-FFF2-40B4-BE49-F238E27FC236}">
                <a16:creationId xmlns:a16="http://schemas.microsoft.com/office/drawing/2014/main" id="{2EB3BDD3-E0D7-483E-9516-D697A547A080}"/>
              </a:ext>
            </a:extLst>
          </p:cNvPr>
          <p:cNvSpPr txBox="1">
            <a:spLocks/>
          </p:cNvSpPr>
          <p:nvPr/>
        </p:nvSpPr>
        <p:spPr>
          <a:xfrm>
            <a:off x="4195041" y="2029212"/>
            <a:ext cx="3208744"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dirty="0">
                <a:solidFill>
                  <a:srgbClr val="283D56"/>
                </a:solidFill>
              </a:rPr>
              <a:t>EVZIO</a:t>
            </a:r>
            <a:r>
              <a:rPr lang="en-US" baseline="30000" dirty="0">
                <a:solidFill>
                  <a:srgbClr val="283D56"/>
                </a:solidFill>
              </a:rPr>
              <a:t> ®</a:t>
            </a:r>
            <a:r>
              <a:rPr lang="en-US" dirty="0">
                <a:solidFill>
                  <a:srgbClr val="283D56"/>
                </a:solidFill>
              </a:rPr>
              <a:t> Auto-Injector</a:t>
            </a:r>
          </a:p>
        </p:txBody>
      </p:sp>
      <p:sp>
        <p:nvSpPr>
          <p:cNvPr id="16" name="Content Placeholder 10">
            <a:extLst>
              <a:ext uri="{FF2B5EF4-FFF2-40B4-BE49-F238E27FC236}">
                <a16:creationId xmlns:a16="http://schemas.microsoft.com/office/drawing/2014/main" id="{0AD5F7B6-EAF4-46F5-9290-14602FA2B7DE}"/>
              </a:ext>
            </a:extLst>
          </p:cNvPr>
          <p:cNvSpPr txBox="1">
            <a:spLocks/>
          </p:cNvSpPr>
          <p:nvPr/>
        </p:nvSpPr>
        <p:spPr>
          <a:xfrm>
            <a:off x="4191070" y="2923337"/>
            <a:ext cx="3092769" cy="4581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800" dirty="0">
                <a:solidFill>
                  <a:srgbClr val="283D56"/>
                </a:solidFill>
              </a:rPr>
              <a:t>EVZIO</a:t>
            </a:r>
            <a:r>
              <a:rPr lang="en-US" sz="1800" baseline="30000" dirty="0">
                <a:solidFill>
                  <a:srgbClr val="283D56"/>
                </a:solidFill>
              </a:rPr>
              <a:t> ®</a:t>
            </a:r>
            <a:r>
              <a:rPr lang="en-US" sz="1800" dirty="0">
                <a:solidFill>
                  <a:srgbClr val="283D56"/>
                </a:solidFill>
              </a:rPr>
              <a:t> Auto-Injector is injected into the outer thigh to deliver naloxone to the muscle (intramuscular). Once turned on, the device provides verbal instruction to the user describing how to deliver the medication, similar to automated defibrillators.</a:t>
            </a:r>
          </a:p>
        </p:txBody>
      </p:sp>
      <p:cxnSp>
        <p:nvCxnSpPr>
          <p:cNvPr id="4" name="Straight Connector 3">
            <a:extLst>
              <a:ext uri="{FF2B5EF4-FFF2-40B4-BE49-F238E27FC236}">
                <a16:creationId xmlns:a16="http://schemas.microsoft.com/office/drawing/2014/main" id="{01AD4616-7593-4CD7-9F39-BF8AC77E201E}"/>
              </a:ext>
            </a:extLst>
          </p:cNvPr>
          <p:cNvCxnSpPr>
            <a:cxnSpLocks/>
          </p:cNvCxnSpPr>
          <p:nvPr/>
        </p:nvCxnSpPr>
        <p:spPr>
          <a:xfrm flipH="1">
            <a:off x="3868825" y="1989402"/>
            <a:ext cx="21783" cy="3579060"/>
          </a:xfrm>
          <a:prstGeom prst="line">
            <a:avLst/>
          </a:prstGeom>
          <a:ln w="25400">
            <a:solidFill>
              <a:srgbClr val="283D56"/>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B88FF85-510E-4263-9F58-0ECE0F92426A}"/>
              </a:ext>
            </a:extLst>
          </p:cNvPr>
          <p:cNvPicPr>
            <a:picLocks noChangeAspect="1"/>
          </p:cNvPicPr>
          <p:nvPr/>
        </p:nvPicPr>
        <p:blipFill>
          <a:blip r:embed="rId2">
            <a:alphaModFix amt="50000"/>
          </a:blip>
          <a:srcRect/>
          <a:stretch/>
        </p:blipFill>
        <p:spPr>
          <a:xfrm>
            <a:off x="11007970" y="6022195"/>
            <a:ext cx="948408" cy="630412"/>
          </a:xfrm>
          <a:prstGeom prst="rect">
            <a:avLst/>
          </a:prstGeom>
        </p:spPr>
      </p:pic>
      <p:cxnSp>
        <p:nvCxnSpPr>
          <p:cNvPr id="20" name="Straight Connector 19">
            <a:extLst>
              <a:ext uri="{FF2B5EF4-FFF2-40B4-BE49-F238E27FC236}">
                <a16:creationId xmlns:a16="http://schemas.microsoft.com/office/drawing/2014/main" id="{E3CFEE32-47A7-4A5E-8CF4-49DBEF8F3EB5}"/>
              </a:ext>
            </a:extLst>
          </p:cNvPr>
          <p:cNvCxnSpPr>
            <a:cxnSpLocks/>
          </p:cNvCxnSpPr>
          <p:nvPr/>
        </p:nvCxnSpPr>
        <p:spPr>
          <a:xfrm flipH="1">
            <a:off x="7631530" y="2029212"/>
            <a:ext cx="21783" cy="3579060"/>
          </a:xfrm>
          <a:prstGeom prst="line">
            <a:avLst/>
          </a:prstGeom>
          <a:ln w="25400">
            <a:solidFill>
              <a:srgbClr val="283D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34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28847"/>
            <a:ext cx="10972800" cy="5165725"/>
          </a:xfrm>
          <a:prstGeom prst="rect">
            <a:avLst/>
          </a:prstGeom>
          <a:noFill/>
        </p:spPr>
        <p:txBody>
          <a:bodyPr>
            <a:normAutofit/>
          </a:bodyPr>
          <a:lstStyle/>
          <a:p>
            <a:pPr marL="0" indent="0">
              <a:buNone/>
            </a:pPr>
            <a:r>
              <a:rPr lang="en-US" dirty="0">
                <a:solidFill>
                  <a:srgbClr val="283D56"/>
                </a:solidFill>
              </a:rPr>
              <a:t>By the end of this training, participants will:</a:t>
            </a:r>
          </a:p>
          <a:p>
            <a:r>
              <a:rPr lang="en-US" sz="2600" dirty="0">
                <a:solidFill>
                  <a:srgbClr val="283D56"/>
                </a:solidFill>
              </a:rPr>
              <a:t>Identify what puts a person at higher risk for an overdose</a:t>
            </a:r>
          </a:p>
          <a:p>
            <a:r>
              <a:rPr lang="en-US" sz="2600" dirty="0">
                <a:solidFill>
                  <a:srgbClr val="283D56"/>
                </a:solidFill>
              </a:rPr>
              <a:t>Know how to recognize an overdose</a:t>
            </a:r>
          </a:p>
          <a:p>
            <a:r>
              <a:rPr lang="en-US" sz="2600" dirty="0">
                <a:solidFill>
                  <a:srgbClr val="283D56"/>
                </a:solidFill>
              </a:rPr>
              <a:t>Know how to effectively respond to an overdose, including the administration of Narcan® Nasal Spray</a:t>
            </a:r>
          </a:p>
          <a:p>
            <a:r>
              <a:rPr lang="en-US" sz="2600" dirty="0">
                <a:solidFill>
                  <a:srgbClr val="283D56"/>
                </a:solidFill>
              </a:rPr>
              <a:t>Be familiar with the relevant North Dakota laws permitting individual use of naloxone</a:t>
            </a:r>
          </a:p>
          <a:p>
            <a:r>
              <a:rPr lang="en-US" sz="2600" dirty="0">
                <a:solidFill>
                  <a:srgbClr val="283D56"/>
                </a:solidFill>
              </a:rPr>
              <a:t>Know how to access naloxone and other overdose prevention resources</a:t>
            </a:r>
          </a:p>
          <a:p>
            <a:endParaRPr lang="en-US" dirty="0">
              <a:solidFill>
                <a:srgbClr val="283D56"/>
              </a:solidFill>
            </a:endParaRPr>
          </a:p>
        </p:txBody>
      </p:sp>
      <p:pic>
        <p:nvPicPr>
          <p:cNvPr id="8" name="Picture 7">
            <a:extLst>
              <a:ext uri="{FF2B5EF4-FFF2-40B4-BE49-F238E27FC236}">
                <a16:creationId xmlns:a16="http://schemas.microsoft.com/office/drawing/2014/main" id="{4A5E0E1C-F680-4EA9-866B-1590F985E891}"/>
              </a:ext>
            </a:extLst>
          </p:cNvPr>
          <p:cNvPicPr>
            <a:picLocks noChangeAspect="1"/>
          </p:cNvPicPr>
          <p:nvPr/>
        </p:nvPicPr>
        <p:blipFill>
          <a:blip r:embed="rId2"/>
          <a:stretch>
            <a:fillRect/>
          </a:stretch>
        </p:blipFill>
        <p:spPr>
          <a:xfrm>
            <a:off x="3919000" y="420130"/>
            <a:ext cx="4354000" cy="1826161"/>
          </a:xfrm>
          <a:prstGeom prst="rect">
            <a:avLst/>
          </a:prstGeom>
        </p:spPr>
      </p:pic>
    </p:spTree>
    <p:extLst>
      <p:ext uri="{BB962C8B-B14F-4D97-AF65-F5344CB8AC3E}">
        <p14:creationId xmlns:p14="http://schemas.microsoft.com/office/powerpoint/2010/main" val="38298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627;p225" descr="LINE.jpg">
            <a:extLst>
              <a:ext uri="{FF2B5EF4-FFF2-40B4-BE49-F238E27FC236}">
                <a16:creationId xmlns:a16="http://schemas.microsoft.com/office/drawing/2014/main" id="{8712921A-3B06-44E3-BCA5-1D73C65D964C}"/>
              </a:ext>
            </a:extLst>
          </p:cNvPr>
          <p:cNvPicPr preferRelativeResize="0"/>
          <p:nvPr/>
        </p:nvPicPr>
        <p:blipFill rotWithShape="1">
          <a:blip r:embed="rId3">
            <a:alphaModFix/>
          </a:blip>
          <a:srcRect/>
          <a:stretch/>
        </p:blipFill>
        <p:spPr>
          <a:xfrm>
            <a:off x="16626" y="4427996"/>
            <a:ext cx="12192004" cy="2446145"/>
          </a:xfrm>
          <a:prstGeom prst="rect">
            <a:avLst/>
          </a:prstGeom>
          <a:noFill/>
          <a:ln>
            <a:noFill/>
          </a:ln>
        </p:spPr>
      </p:pic>
      <p:sp>
        <p:nvSpPr>
          <p:cNvPr id="2" name="Title 1">
            <a:extLst>
              <a:ext uri="{FF2B5EF4-FFF2-40B4-BE49-F238E27FC236}">
                <a16:creationId xmlns:a16="http://schemas.microsoft.com/office/drawing/2014/main" id="{3A5F641A-6740-4332-9088-FE9F52B01D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82F032-41A9-40D9-B533-578471E1FA90}"/>
              </a:ext>
            </a:extLst>
          </p:cNvPr>
          <p:cNvSpPr>
            <a:spLocks noGrp="1"/>
          </p:cNvSpPr>
          <p:nvPr>
            <p:ph idx="1"/>
          </p:nvPr>
        </p:nvSpPr>
        <p:spPr/>
        <p:txBody>
          <a:bodyPr/>
          <a:lstStyle/>
          <a:p>
            <a:endParaRPr lang="en-US"/>
          </a:p>
        </p:txBody>
      </p:sp>
      <p:pic>
        <p:nvPicPr>
          <p:cNvPr id="4" name="Picture 3" descr="Image result for adapt pharma narcan">
            <a:extLst>
              <a:ext uri="{FF2B5EF4-FFF2-40B4-BE49-F238E27FC236}">
                <a16:creationId xmlns:a16="http://schemas.microsoft.com/office/drawing/2014/main" id="{75379CF9-349C-4752-9AC6-956A703113E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6" name="Picture 5">
            <a:extLst>
              <a:ext uri="{FF2B5EF4-FFF2-40B4-BE49-F238E27FC236}">
                <a16:creationId xmlns:a16="http://schemas.microsoft.com/office/drawing/2014/main" id="{4FBA01CB-A9E7-4711-B87D-62A42139D0B0}"/>
              </a:ext>
            </a:extLst>
          </p:cNvPr>
          <p:cNvPicPr>
            <a:picLocks noChangeAspect="1"/>
          </p:cNvPicPr>
          <p:nvPr/>
        </p:nvPicPr>
        <p:blipFill>
          <a:blip r:embed="rId5">
            <a:alphaModFix amt="50000"/>
          </a:blip>
          <a:srcRect/>
          <a:stretch/>
        </p:blipFill>
        <p:spPr>
          <a:xfrm>
            <a:off x="11007970" y="6022195"/>
            <a:ext cx="948408" cy="630412"/>
          </a:xfrm>
          <a:prstGeom prst="rect">
            <a:avLst/>
          </a:prstGeom>
        </p:spPr>
      </p:pic>
    </p:spTree>
    <p:extLst>
      <p:ext uri="{BB962C8B-B14F-4D97-AF65-F5344CB8AC3E}">
        <p14:creationId xmlns:p14="http://schemas.microsoft.com/office/powerpoint/2010/main" val="2887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47"/>
          <p:cNvSpPr txBox="1">
            <a:spLocks noGrp="1"/>
          </p:cNvSpPr>
          <p:nvPr>
            <p:ph type="body" idx="1"/>
          </p:nvPr>
        </p:nvSpPr>
        <p:spPr>
          <a:xfrm>
            <a:off x="906903" y="2278173"/>
            <a:ext cx="7799235" cy="3952263"/>
          </a:xfrm>
          <a:prstGeom prst="rect">
            <a:avLst/>
          </a:prstGeom>
        </p:spPr>
        <p:txBody>
          <a:bodyPr spcFirstLastPara="1" vert="horz" lIns="121900" tIns="121900" rIns="121900" bIns="121900" rtlCol="0" anchor="ctr" anchorCtr="0">
            <a:normAutofit lnSpcReduction="10000"/>
          </a:bodyPr>
          <a:lstStyle/>
          <a:p>
            <a:r>
              <a:rPr lang="en-US" sz="2500" dirty="0">
                <a:solidFill>
                  <a:srgbClr val="283D56"/>
                </a:solidFill>
              </a:rPr>
              <a:t>Naloxone should be kept at room temperature– between 59</a:t>
            </a:r>
            <a:r>
              <a:rPr lang="en-US" sz="2500" baseline="30000" dirty="0">
                <a:solidFill>
                  <a:srgbClr val="283D56"/>
                </a:solidFill>
              </a:rPr>
              <a:t>º</a:t>
            </a:r>
            <a:r>
              <a:rPr lang="en-US" sz="2500" dirty="0">
                <a:solidFill>
                  <a:srgbClr val="283D56"/>
                </a:solidFill>
              </a:rPr>
              <a:t> and 77</a:t>
            </a:r>
            <a:r>
              <a:rPr lang="en-US" sz="2500" baseline="30000" dirty="0">
                <a:solidFill>
                  <a:srgbClr val="283D56"/>
                </a:solidFill>
              </a:rPr>
              <a:t>º</a:t>
            </a:r>
            <a:r>
              <a:rPr lang="en-US" sz="2500" dirty="0">
                <a:solidFill>
                  <a:srgbClr val="283D56"/>
                </a:solidFill>
              </a:rPr>
              <a:t>.</a:t>
            </a:r>
          </a:p>
          <a:p>
            <a:pPr lvl="1"/>
            <a:r>
              <a:rPr lang="en-US" sz="2000" dirty="0">
                <a:solidFill>
                  <a:srgbClr val="283D56"/>
                </a:solidFill>
              </a:rPr>
              <a:t>Do not let it freeze in your car</a:t>
            </a:r>
          </a:p>
          <a:p>
            <a:r>
              <a:rPr lang="en-US" sz="2500" dirty="0">
                <a:solidFill>
                  <a:srgbClr val="283D56"/>
                </a:solidFill>
              </a:rPr>
              <a:t>Protect from light</a:t>
            </a:r>
            <a:endParaRPr lang="en-US" sz="2500" strike="sngStrike" dirty="0">
              <a:solidFill>
                <a:srgbClr val="283D56"/>
              </a:solidFill>
            </a:endParaRPr>
          </a:p>
          <a:p>
            <a:r>
              <a:rPr lang="en-US" sz="2500" dirty="0">
                <a:solidFill>
                  <a:srgbClr val="283D56"/>
                </a:solidFill>
              </a:rPr>
              <a:t>The naloxone shelf life is 2 years</a:t>
            </a:r>
          </a:p>
          <a:p>
            <a:pPr lvl="1"/>
            <a:r>
              <a:rPr lang="en-US" sz="2000" dirty="0">
                <a:solidFill>
                  <a:srgbClr val="283D56"/>
                </a:solidFill>
              </a:rPr>
              <a:t>Studies have shown that Narcan can be used for up to 5+ years past the expiration date; however, the FDA recommends disposal at expiration date*.</a:t>
            </a:r>
          </a:p>
          <a:p>
            <a:pPr lvl="1"/>
            <a:r>
              <a:rPr lang="en-US" sz="2000" dirty="0">
                <a:solidFill>
                  <a:srgbClr val="283D56"/>
                </a:solidFill>
              </a:rPr>
              <a:t>Expired or previously frozen naloxone retains most of its potency.</a:t>
            </a:r>
          </a:p>
          <a:p>
            <a:r>
              <a:rPr lang="en-US" sz="2500" dirty="0">
                <a:solidFill>
                  <a:srgbClr val="283D56"/>
                </a:solidFill>
              </a:rPr>
              <a:t>Keep away from children.</a:t>
            </a: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021;p147">
            <a:extLst>
              <a:ext uri="{FF2B5EF4-FFF2-40B4-BE49-F238E27FC236}">
                <a16:creationId xmlns:a16="http://schemas.microsoft.com/office/drawing/2014/main" id="{0F3AFCCE-8A7A-45FF-89DE-77B923B3ADBB}"/>
              </a:ext>
            </a:extLst>
          </p:cNvPr>
          <p:cNvSpPr txBox="1">
            <a:spLocks/>
          </p:cNvSpPr>
          <p:nvPr/>
        </p:nvSpPr>
        <p:spPr>
          <a:xfrm>
            <a:off x="906903" y="627564"/>
            <a:ext cx="8900976" cy="132556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1400"/>
            </a:pPr>
            <a:r>
              <a:rPr lang="en-US" b="1" dirty="0">
                <a:solidFill>
                  <a:srgbClr val="283D56"/>
                </a:solidFill>
                <a:ea typeface="Roboto Condensed"/>
              </a:rPr>
              <a:t>NARCAN® Medication Storage</a:t>
            </a:r>
          </a:p>
        </p:txBody>
      </p:sp>
      <p:pic>
        <p:nvPicPr>
          <p:cNvPr id="7" name="Picture 6">
            <a:extLst>
              <a:ext uri="{FF2B5EF4-FFF2-40B4-BE49-F238E27FC236}">
                <a16:creationId xmlns:a16="http://schemas.microsoft.com/office/drawing/2014/main" id="{8E2767A0-5860-47D3-A18E-D12DDFEAE025}"/>
              </a:ext>
            </a:extLst>
          </p:cNvPr>
          <p:cNvPicPr>
            <a:picLocks noChangeAspect="1"/>
          </p:cNvPicPr>
          <p:nvPr/>
        </p:nvPicPr>
        <p:blipFill>
          <a:blip r:embed="rId3"/>
          <a:srcRect/>
          <a:stretch/>
        </p:blipFill>
        <p:spPr>
          <a:xfrm>
            <a:off x="9233353" y="2948874"/>
            <a:ext cx="1612957" cy="1072142"/>
          </a:xfrm>
          <a:prstGeom prst="rect">
            <a:avLst/>
          </a:prstGeom>
        </p:spPr>
      </p:pic>
    </p:spTree>
    <p:extLst>
      <p:ext uri="{BB962C8B-B14F-4D97-AF65-F5344CB8AC3E}">
        <p14:creationId xmlns:p14="http://schemas.microsoft.com/office/powerpoint/2010/main" val="127897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5" name="Picture 4">
            <a:extLst>
              <a:ext uri="{FF2B5EF4-FFF2-40B4-BE49-F238E27FC236}">
                <a16:creationId xmlns:a16="http://schemas.microsoft.com/office/drawing/2014/main" id="{C2F9F7EC-BA2F-4E8A-86EB-E9511BBB65FA}"/>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294337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sp>
        <p:nvSpPr>
          <p:cNvPr id="2" name="Rectangle 1">
            <a:extLst>
              <a:ext uri="{FF2B5EF4-FFF2-40B4-BE49-F238E27FC236}">
                <a16:creationId xmlns:a16="http://schemas.microsoft.com/office/drawing/2014/main" id="{152FFA2F-CC61-4F84-A0BE-1D9D416962E4}"/>
              </a:ext>
            </a:extLst>
          </p:cNvPr>
          <p:cNvSpPr/>
          <p:nvPr/>
        </p:nvSpPr>
        <p:spPr>
          <a:xfrm>
            <a:off x="0" y="0"/>
            <a:ext cx="4664597" cy="6858000"/>
          </a:xfrm>
          <a:prstGeom prst="rect">
            <a:avLst/>
          </a:prstGeom>
          <a:solidFill>
            <a:srgbClr val="28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A757865-E852-4226-99A0-44702D9CC3AE}"/>
              </a:ext>
            </a:extLst>
          </p:cNvPr>
          <p:cNvSpPr txBox="1">
            <a:spLocks/>
          </p:cNvSpPr>
          <p:nvPr/>
        </p:nvSpPr>
        <p:spPr>
          <a:xfrm>
            <a:off x="774903" y="2335992"/>
            <a:ext cx="3396455" cy="434900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FFFF"/>
                </a:solidFill>
              </a:rPr>
              <a:t>Responding to an Overdose</a:t>
            </a:r>
          </a:p>
        </p:txBody>
      </p:sp>
      <p:sp>
        <p:nvSpPr>
          <p:cNvPr id="19" name="Rectangle: Rounded Corners 18">
            <a:extLst>
              <a:ext uri="{FF2B5EF4-FFF2-40B4-BE49-F238E27FC236}">
                <a16:creationId xmlns:a16="http://schemas.microsoft.com/office/drawing/2014/main" id="{C034BB4B-ED50-4C82-A6C5-870774A370F6}"/>
              </a:ext>
            </a:extLst>
          </p:cNvPr>
          <p:cNvSpPr/>
          <p:nvPr/>
        </p:nvSpPr>
        <p:spPr>
          <a:xfrm>
            <a:off x="5142216" y="487006"/>
            <a:ext cx="6513603" cy="168113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20" name="Group 19">
            <a:extLst>
              <a:ext uri="{FF2B5EF4-FFF2-40B4-BE49-F238E27FC236}">
                <a16:creationId xmlns:a16="http://schemas.microsoft.com/office/drawing/2014/main" id="{BC32B8A9-1F95-4024-8493-2BE90805B04C}"/>
              </a:ext>
            </a:extLst>
          </p:cNvPr>
          <p:cNvGrpSpPr/>
          <p:nvPr/>
        </p:nvGrpSpPr>
        <p:grpSpPr>
          <a:xfrm>
            <a:off x="7083932" y="487006"/>
            <a:ext cx="4571887" cy="1681139"/>
            <a:chOff x="1941716" y="718"/>
            <a:chExt cx="4571887" cy="1681139"/>
          </a:xfrm>
        </p:grpSpPr>
        <p:sp>
          <p:nvSpPr>
            <p:cNvPr id="29" name="Rectangle 28">
              <a:extLst>
                <a:ext uri="{FF2B5EF4-FFF2-40B4-BE49-F238E27FC236}">
                  <a16:creationId xmlns:a16="http://schemas.microsoft.com/office/drawing/2014/main" id="{154C0E33-0C25-46D9-BF51-BC94CB6C8A6F}"/>
                </a:ext>
              </a:extLst>
            </p:cNvPr>
            <p:cNvSpPr/>
            <p:nvPr/>
          </p:nvSpPr>
          <p:spPr>
            <a:xfrm>
              <a:off x="1941716" y="718"/>
              <a:ext cx="4571887" cy="168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1D7FF0AF-DAC9-4396-8EFA-B996B408E2B2}"/>
                </a:ext>
              </a:extLst>
            </p:cNvPr>
            <p:cNvSpPr txBox="1"/>
            <p:nvPr/>
          </p:nvSpPr>
          <p:spPr>
            <a:xfrm>
              <a:off x="2284564" y="718"/>
              <a:ext cx="4229039" cy="16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283D56"/>
                  </a:solidFill>
                </a:rPr>
                <a:t>Call 911 and begin rescue breaths</a:t>
              </a:r>
            </a:p>
          </p:txBody>
        </p:sp>
      </p:grpSp>
      <p:sp>
        <p:nvSpPr>
          <p:cNvPr id="21" name="Rectangle: Rounded Corners 20">
            <a:extLst>
              <a:ext uri="{FF2B5EF4-FFF2-40B4-BE49-F238E27FC236}">
                <a16:creationId xmlns:a16="http://schemas.microsoft.com/office/drawing/2014/main" id="{E4C5A867-CB22-4651-ADCD-42781FD131AA}"/>
              </a:ext>
            </a:extLst>
          </p:cNvPr>
          <p:cNvSpPr/>
          <p:nvPr/>
        </p:nvSpPr>
        <p:spPr>
          <a:xfrm>
            <a:off x="5142216" y="2588431"/>
            <a:ext cx="6513603" cy="168113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22" name="Group 21">
            <a:extLst>
              <a:ext uri="{FF2B5EF4-FFF2-40B4-BE49-F238E27FC236}">
                <a16:creationId xmlns:a16="http://schemas.microsoft.com/office/drawing/2014/main" id="{6BBFD320-5DA8-4C27-AF4A-ED04E6BE1668}"/>
              </a:ext>
            </a:extLst>
          </p:cNvPr>
          <p:cNvGrpSpPr/>
          <p:nvPr/>
        </p:nvGrpSpPr>
        <p:grpSpPr>
          <a:xfrm>
            <a:off x="7083932" y="2588431"/>
            <a:ext cx="4571887" cy="1681139"/>
            <a:chOff x="1941716" y="2102143"/>
            <a:chExt cx="4571887" cy="1681139"/>
          </a:xfrm>
        </p:grpSpPr>
        <p:sp>
          <p:nvSpPr>
            <p:cNvPr id="27" name="Rectangle 26">
              <a:extLst>
                <a:ext uri="{FF2B5EF4-FFF2-40B4-BE49-F238E27FC236}">
                  <a16:creationId xmlns:a16="http://schemas.microsoft.com/office/drawing/2014/main" id="{EC287DEA-3A5B-4649-9D05-3C0110647921}"/>
                </a:ext>
              </a:extLst>
            </p:cNvPr>
            <p:cNvSpPr/>
            <p:nvPr/>
          </p:nvSpPr>
          <p:spPr>
            <a:xfrm>
              <a:off x="1941716" y="2102143"/>
              <a:ext cx="4571887" cy="168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D2F14D26-842E-4847-A032-8C4F924BC8BD}"/>
                </a:ext>
              </a:extLst>
            </p:cNvPr>
            <p:cNvSpPr txBox="1"/>
            <p:nvPr/>
          </p:nvSpPr>
          <p:spPr>
            <a:xfrm>
              <a:off x="2284564" y="2102143"/>
              <a:ext cx="4229039" cy="16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283D56"/>
                  </a:solidFill>
                </a:rPr>
                <a:t>Administer naloxone and continue rescue breaths</a:t>
              </a:r>
            </a:p>
          </p:txBody>
        </p:sp>
      </p:grpSp>
      <p:sp>
        <p:nvSpPr>
          <p:cNvPr id="23" name="Rectangle: Rounded Corners 22">
            <a:extLst>
              <a:ext uri="{FF2B5EF4-FFF2-40B4-BE49-F238E27FC236}">
                <a16:creationId xmlns:a16="http://schemas.microsoft.com/office/drawing/2014/main" id="{E292012F-1E2D-48CE-BC26-7D74DE4A75C8}"/>
              </a:ext>
            </a:extLst>
          </p:cNvPr>
          <p:cNvSpPr/>
          <p:nvPr/>
        </p:nvSpPr>
        <p:spPr>
          <a:xfrm>
            <a:off x="5142216" y="4689855"/>
            <a:ext cx="6513603" cy="168113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24" name="Group 23">
            <a:extLst>
              <a:ext uri="{FF2B5EF4-FFF2-40B4-BE49-F238E27FC236}">
                <a16:creationId xmlns:a16="http://schemas.microsoft.com/office/drawing/2014/main" id="{596FD116-E7FE-4D22-B2E1-45C6AF9D07DF}"/>
              </a:ext>
            </a:extLst>
          </p:cNvPr>
          <p:cNvGrpSpPr/>
          <p:nvPr/>
        </p:nvGrpSpPr>
        <p:grpSpPr>
          <a:xfrm>
            <a:off x="7426780" y="4689855"/>
            <a:ext cx="4229039" cy="1681139"/>
            <a:chOff x="1941716" y="4203567"/>
            <a:chExt cx="4571887" cy="1681139"/>
          </a:xfrm>
        </p:grpSpPr>
        <p:sp>
          <p:nvSpPr>
            <p:cNvPr id="25" name="Rectangle 24">
              <a:extLst>
                <a:ext uri="{FF2B5EF4-FFF2-40B4-BE49-F238E27FC236}">
                  <a16:creationId xmlns:a16="http://schemas.microsoft.com/office/drawing/2014/main" id="{FE74F7FA-CCC2-4368-924F-9756FEF8BFD7}"/>
                </a:ext>
              </a:extLst>
            </p:cNvPr>
            <p:cNvSpPr/>
            <p:nvPr/>
          </p:nvSpPr>
          <p:spPr>
            <a:xfrm>
              <a:off x="1941716" y="4203567"/>
              <a:ext cx="4571887" cy="168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56F25AE7-D322-4EEE-A9D7-F40525918B51}"/>
                </a:ext>
              </a:extLst>
            </p:cNvPr>
            <p:cNvSpPr txBox="1"/>
            <p:nvPr/>
          </p:nvSpPr>
          <p:spPr>
            <a:xfrm>
              <a:off x="1941716" y="4203567"/>
              <a:ext cx="4571887" cy="16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283D56"/>
                  </a:solidFill>
                </a:rPr>
                <a:t>Stay on scene until first responders arrive</a:t>
              </a:r>
              <a:endParaRPr lang="en-US" sz="2500" strike="sngStrike" kern="1200" dirty="0">
                <a:solidFill>
                  <a:srgbClr val="283D56"/>
                </a:solidFill>
              </a:endParaRPr>
            </a:p>
          </p:txBody>
        </p:sp>
      </p:grpSp>
      <p:pic>
        <p:nvPicPr>
          <p:cNvPr id="31" name="Picture 30">
            <a:extLst>
              <a:ext uri="{FF2B5EF4-FFF2-40B4-BE49-F238E27FC236}">
                <a16:creationId xmlns:a16="http://schemas.microsoft.com/office/drawing/2014/main" id="{4C526E66-B7E1-40AE-BAF2-134D5CE10FA8}"/>
              </a:ext>
            </a:extLst>
          </p:cNvPr>
          <p:cNvPicPr>
            <a:picLocks noChangeAspect="1"/>
          </p:cNvPicPr>
          <p:nvPr/>
        </p:nvPicPr>
        <p:blipFill>
          <a:blip r:embed="rId3"/>
          <a:stretch>
            <a:fillRect/>
          </a:stretch>
        </p:blipFill>
        <p:spPr>
          <a:xfrm>
            <a:off x="5219874" y="685878"/>
            <a:ext cx="2357375" cy="1355491"/>
          </a:xfrm>
          <a:prstGeom prst="rect">
            <a:avLst/>
          </a:prstGeom>
        </p:spPr>
      </p:pic>
      <p:pic>
        <p:nvPicPr>
          <p:cNvPr id="32" name="Picture 31">
            <a:extLst>
              <a:ext uri="{FF2B5EF4-FFF2-40B4-BE49-F238E27FC236}">
                <a16:creationId xmlns:a16="http://schemas.microsoft.com/office/drawing/2014/main" id="{752622CB-AAAB-4351-84B0-1641CE60BDD2}"/>
              </a:ext>
            </a:extLst>
          </p:cNvPr>
          <p:cNvPicPr>
            <a:picLocks noChangeAspect="1"/>
          </p:cNvPicPr>
          <p:nvPr/>
        </p:nvPicPr>
        <p:blipFill>
          <a:blip r:embed="rId4"/>
          <a:srcRect/>
          <a:stretch/>
        </p:blipFill>
        <p:spPr>
          <a:xfrm>
            <a:off x="5219875" y="2826291"/>
            <a:ext cx="2357374" cy="1355490"/>
          </a:xfrm>
          <a:prstGeom prst="rect">
            <a:avLst/>
          </a:prstGeom>
        </p:spPr>
      </p:pic>
      <p:pic>
        <p:nvPicPr>
          <p:cNvPr id="33" name="Picture 32">
            <a:extLst>
              <a:ext uri="{FF2B5EF4-FFF2-40B4-BE49-F238E27FC236}">
                <a16:creationId xmlns:a16="http://schemas.microsoft.com/office/drawing/2014/main" id="{C54572D1-FF48-4F0E-A41B-767EA7643FFA}"/>
              </a:ext>
            </a:extLst>
          </p:cNvPr>
          <p:cNvPicPr>
            <a:picLocks noChangeAspect="1"/>
          </p:cNvPicPr>
          <p:nvPr/>
        </p:nvPicPr>
        <p:blipFill>
          <a:blip r:embed="rId5"/>
          <a:srcRect/>
          <a:stretch/>
        </p:blipFill>
        <p:spPr>
          <a:xfrm>
            <a:off x="5219876" y="4904837"/>
            <a:ext cx="2357374" cy="1355490"/>
          </a:xfrm>
          <a:prstGeom prst="rect">
            <a:avLst/>
          </a:prstGeom>
        </p:spPr>
      </p:pic>
    </p:spTree>
    <p:extLst>
      <p:ext uri="{BB962C8B-B14F-4D97-AF65-F5344CB8AC3E}">
        <p14:creationId xmlns:p14="http://schemas.microsoft.com/office/powerpoint/2010/main" val="384984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020;p147">
            <a:extLst>
              <a:ext uri="{FF2B5EF4-FFF2-40B4-BE49-F238E27FC236}">
                <a16:creationId xmlns:a16="http://schemas.microsoft.com/office/drawing/2014/main" id="{2EB4155F-2DD3-4A34-B9C2-E497CB23F73B}"/>
              </a:ext>
            </a:extLst>
          </p:cNvPr>
          <p:cNvSpPr txBox="1">
            <a:spLocks/>
          </p:cNvSpPr>
          <p:nvPr/>
        </p:nvSpPr>
        <p:spPr>
          <a:xfrm>
            <a:off x="3915508" y="706024"/>
            <a:ext cx="7892438" cy="5914299"/>
          </a:xfrm>
          <a:prstGeom prst="rect">
            <a:avLst/>
          </a:prstGeom>
        </p:spPr>
        <p:txBody>
          <a:bodyPr spcFirstLastPara="1" vert="horz" lIns="121900" tIns="121900" rIns="121900" bIns="1219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300" b="1" dirty="0">
                <a:solidFill>
                  <a:srgbClr val="283D56"/>
                </a:solidFill>
              </a:rPr>
              <a:t>Assess surroundings for your safety</a:t>
            </a:r>
            <a:endParaRPr lang="en-US" sz="2300" b="1" strike="sngStrike" dirty="0">
              <a:solidFill>
                <a:srgbClr val="283D56"/>
              </a:solidFill>
            </a:endParaRPr>
          </a:p>
          <a:p>
            <a:pPr marL="457200" indent="-457200">
              <a:buFont typeface="+mj-lt"/>
              <a:buAutoNum type="arabicPeriod"/>
            </a:pPr>
            <a:r>
              <a:rPr lang="en-US" sz="2300" b="1" dirty="0">
                <a:solidFill>
                  <a:srgbClr val="283D56"/>
                </a:solidFill>
              </a:rPr>
              <a:t>Attempt to wake the person</a:t>
            </a:r>
            <a:endParaRPr lang="en-US" sz="2300" strike="sngStrike" dirty="0">
              <a:solidFill>
                <a:srgbClr val="283D56"/>
              </a:solidFill>
            </a:endParaRPr>
          </a:p>
          <a:p>
            <a:pPr lvl="1"/>
            <a:r>
              <a:rPr lang="en-US" sz="2000" dirty="0">
                <a:solidFill>
                  <a:srgbClr val="283D56"/>
                </a:solidFill>
              </a:rPr>
              <a:t>Ask person if he or she is okay and shout name</a:t>
            </a:r>
          </a:p>
          <a:p>
            <a:pPr lvl="1"/>
            <a:r>
              <a:rPr lang="en-US" sz="2000" dirty="0">
                <a:solidFill>
                  <a:srgbClr val="283D56"/>
                </a:solidFill>
              </a:rPr>
              <a:t>Shake shoulders and/or firmly rub the middle of their chest</a:t>
            </a:r>
          </a:p>
          <a:p>
            <a:pPr marL="457200" indent="-457200">
              <a:buFont typeface="+mj-lt"/>
              <a:buAutoNum type="arabicPeriod"/>
            </a:pPr>
            <a:r>
              <a:rPr lang="en-US" sz="2300" b="1" dirty="0">
                <a:solidFill>
                  <a:srgbClr val="283D56"/>
                </a:solidFill>
              </a:rPr>
              <a:t>Check for signs of an opioid overdose</a:t>
            </a:r>
          </a:p>
          <a:p>
            <a:pPr lvl="1"/>
            <a:r>
              <a:rPr lang="en-US" sz="2000" dirty="0">
                <a:solidFill>
                  <a:srgbClr val="283D56"/>
                </a:solidFill>
              </a:rPr>
              <a:t>Will not wake up or respond to your voice or touch</a:t>
            </a:r>
          </a:p>
          <a:p>
            <a:pPr lvl="1"/>
            <a:r>
              <a:rPr lang="en-US" sz="2000" dirty="0">
                <a:solidFill>
                  <a:srgbClr val="283D56"/>
                </a:solidFill>
              </a:rPr>
              <a:t>Breathing is very slow, irregular, or has stopped</a:t>
            </a:r>
          </a:p>
          <a:p>
            <a:pPr lvl="1"/>
            <a:r>
              <a:rPr lang="en-US" sz="2000" dirty="0">
                <a:solidFill>
                  <a:srgbClr val="283D56"/>
                </a:solidFill>
              </a:rPr>
              <a:t>Center part of their eye is very small, sometimes called “pinpoint pupils”</a:t>
            </a:r>
          </a:p>
          <a:p>
            <a:pPr lvl="1"/>
            <a:r>
              <a:rPr lang="en-US" sz="2000" dirty="0">
                <a:solidFill>
                  <a:srgbClr val="283D56"/>
                </a:solidFill>
              </a:rPr>
              <a:t>Check for a pulse, if no pulse, do CPR</a:t>
            </a:r>
          </a:p>
          <a:p>
            <a:pPr marL="457200" indent="-457200">
              <a:buFont typeface="+mj-lt"/>
              <a:buAutoNum type="arabicPeriod"/>
            </a:pPr>
            <a:r>
              <a:rPr lang="en-US" sz="2300" b="1" dirty="0">
                <a:solidFill>
                  <a:srgbClr val="283D56"/>
                </a:solidFill>
              </a:rPr>
              <a:t>Call 911</a:t>
            </a:r>
          </a:p>
          <a:p>
            <a:pPr lvl="1"/>
            <a:r>
              <a:rPr lang="en-US" sz="2000" dirty="0">
                <a:solidFill>
                  <a:srgbClr val="283D56"/>
                </a:solidFill>
              </a:rPr>
              <a:t>The effect of naloxone is temporary. Once naloxone wears off, the person may return to an overdose state and is at risk for death. An </a:t>
            </a:r>
            <a:r>
              <a:rPr lang="en-US" sz="2000" b="1" dirty="0">
                <a:solidFill>
                  <a:srgbClr val="283D56"/>
                </a:solidFill>
              </a:rPr>
              <a:t>overdose always requires immediate medical attention.</a:t>
            </a:r>
          </a:p>
          <a:p>
            <a:pPr lvl="1"/>
            <a:endParaRPr lang="en-US" sz="2200" dirty="0">
              <a:solidFill>
                <a:srgbClr val="283D56"/>
              </a:solidFill>
              <a:latin typeface="Arial Narrow" panose="020B0606020202030204" pitchFamily="34" charset="0"/>
            </a:endParaRPr>
          </a:p>
        </p:txBody>
      </p:sp>
      <p:sp>
        <p:nvSpPr>
          <p:cNvPr id="16" name="Google Shape;1021;p147">
            <a:extLst>
              <a:ext uri="{FF2B5EF4-FFF2-40B4-BE49-F238E27FC236}">
                <a16:creationId xmlns:a16="http://schemas.microsoft.com/office/drawing/2014/main" id="{A6B1CA29-377C-4C2C-99BC-4D6FCBEE5920}"/>
              </a:ext>
            </a:extLst>
          </p:cNvPr>
          <p:cNvSpPr txBox="1">
            <a:spLocks/>
          </p:cNvSpPr>
          <p:nvPr/>
        </p:nvSpPr>
        <p:spPr>
          <a:xfrm>
            <a:off x="906903" y="2308581"/>
            <a:ext cx="2445897" cy="3576403"/>
          </a:xfrm>
          <a:prstGeom prst="rect">
            <a:avLst/>
          </a:prstGeom>
        </p:spPr>
        <p:txBody>
          <a:bodyPr spcFirstLastPara="1" vert="horz" lIns="121900" tIns="121900" rIns="121900" bIns="121900" rtlCol="0" anchor="ctr" anchorCtr="0">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ts val="1400"/>
            </a:pPr>
            <a:r>
              <a:rPr lang="en-US" b="1" dirty="0">
                <a:solidFill>
                  <a:srgbClr val="283D56"/>
                </a:solidFill>
                <a:ea typeface="Roboto Condensed"/>
              </a:rPr>
              <a:t>Call 911 and begin rescue breaths</a:t>
            </a:r>
          </a:p>
        </p:txBody>
      </p:sp>
      <p:pic>
        <p:nvPicPr>
          <p:cNvPr id="18" name="Picture 17">
            <a:extLst>
              <a:ext uri="{FF2B5EF4-FFF2-40B4-BE49-F238E27FC236}">
                <a16:creationId xmlns:a16="http://schemas.microsoft.com/office/drawing/2014/main" id="{1D12402B-3E0F-4053-86F4-2EBE3E9ADEAC}"/>
              </a:ext>
            </a:extLst>
          </p:cNvPr>
          <p:cNvPicPr>
            <a:picLocks noChangeAspect="1"/>
          </p:cNvPicPr>
          <p:nvPr/>
        </p:nvPicPr>
        <p:blipFill>
          <a:blip r:embed="rId2"/>
          <a:stretch>
            <a:fillRect/>
          </a:stretch>
        </p:blipFill>
        <p:spPr>
          <a:xfrm>
            <a:off x="384054" y="706024"/>
            <a:ext cx="3348595" cy="1925442"/>
          </a:xfrm>
          <a:prstGeom prst="rect">
            <a:avLst/>
          </a:prstGeom>
        </p:spPr>
      </p:pic>
    </p:spTree>
    <p:extLst>
      <p:ext uri="{BB962C8B-B14F-4D97-AF65-F5344CB8AC3E}">
        <p14:creationId xmlns:p14="http://schemas.microsoft.com/office/powerpoint/2010/main" val="41081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020;p147">
            <a:extLst>
              <a:ext uri="{FF2B5EF4-FFF2-40B4-BE49-F238E27FC236}">
                <a16:creationId xmlns:a16="http://schemas.microsoft.com/office/drawing/2014/main" id="{2EB4155F-2DD3-4A34-B9C2-E497CB23F73B}"/>
              </a:ext>
            </a:extLst>
          </p:cNvPr>
          <p:cNvSpPr txBox="1">
            <a:spLocks/>
          </p:cNvSpPr>
          <p:nvPr/>
        </p:nvSpPr>
        <p:spPr>
          <a:xfrm>
            <a:off x="3915508" y="996463"/>
            <a:ext cx="7127630" cy="5623860"/>
          </a:xfrm>
          <a:prstGeom prst="rect">
            <a:avLst/>
          </a:prstGeom>
        </p:spPr>
        <p:txBody>
          <a:bodyPr spcFirstLastPara="1" vert="horz" lIns="121900" tIns="121900" rIns="121900" bIns="1219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solidFill>
                  <a:srgbClr val="283D56"/>
                </a:solidFill>
                <a:latin typeface="Arial Narrow" panose="020B0606020202030204" pitchFamily="34" charset="0"/>
              </a:rPr>
              <a:t>Put on </a:t>
            </a:r>
            <a:r>
              <a:rPr lang="en-US" sz="2400" b="1" dirty="0">
                <a:solidFill>
                  <a:srgbClr val="283D56"/>
                </a:solidFill>
                <a:latin typeface="Arial Narrow" panose="020B0606020202030204" pitchFamily="34" charset="0"/>
              </a:rPr>
              <a:t>gloves if available</a:t>
            </a:r>
          </a:p>
          <a:p>
            <a:pPr marL="457200" indent="-457200">
              <a:buFont typeface="+mj-lt"/>
              <a:buAutoNum type="arabicPeriod"/>
            </a:pPr>
            <a:r>
              <a:rPr lang="en-US" sz="2400" dirty="0">
                <a:solidFill>
                  <a:srgbClr val="283D56"/>
                </a:solidFill>
                <a:latin typeface="Arial Narrow" panose="020B0606020202030204" pitchFamily="34" charset="0"/>
              </a:rPr>
              <a:t>Provide 2 rescue breaths using </a:t>
            </a:r>
            <a:r>
              <a:rPr lang="en-US" sz="2400" b="1" dirty="0">
                <a:solidFill>
                  <a:srgbClr val="283D56"/>
                </a:solidFill>
                <a:latin typeface="Arial Narrow" panose="020B0606020202030204" pitchFamily="34" charset="0"/>
              </a:rPr>
              <a:t>mask or rescue breathing aid if available</a:t>
            </a:r>
            <a:endParaRPr lang="en-US" sz="2400" dirty="0">
              <a:solidFill>
                <a:srgbClr val="283D56"/>
              </a:solidFill>
            </a:endParaRPr>
          </a:p>
          <a:p>
            <a:pPr lvl="1"/>
            <a:r>
              <a:rPr lang="en-US" sz="2000" dirty="0">
                <a:solidFill>
                  <a:srgbClr val="283D56"/>
                </a:solidFill>
                <a:latin typeface="Arial Narrow" panose="020B0606020202030204" pitchFamily="34" charset="0"/>
              </a:rPr>
              <a:t>One hand on chin, tilt head back, pinch nose closed</a:t>
            </a:r>
          </a:p>
          <a:p>
            <a:pPr lvl="1"/>
            <a:r>
              <a:rPr lang="en-US" sz="2000" dirty="0">
                <a:solidFill>
                  <a:srgbClr val="283D56"/>
                </a:solidFill>
                <a:latin typeface="Arial Narrow" panose="020B0606020202030204" pitchFamily="34" charset="0"/>
              </a:rPr>
              <a:t>Make seal over mouth, breathe into mouth</a:t>
            </a:r>
          </a:p>
          <a:p>
            <a:pPr lvl="1"/>
            <a:r>
              <a:rPr lang="en-US" sz="2000" dirty="0">
                <a:solidFill>
                  <a:srgbClr val="283D56"/>
                </a:solidFill>
                <a:latin typeface="Arial Narrow" panose="020B0606020202030204" pitchFamily="34" charset="0"/>
              </a:rPr>
              <a:t>1 breath every 5 seconds</a:t>
            </a:r>
          </a:p>
          <a:p>
            <a:pPr lvl="1"/>
            <a:r>
              <a:rPr lang="en-US" sz="2000" dirty="0">
                <a:solidFill>
                  <a:srgbClr val="283D56"/>
                </a:solidFill>
                <a:latin typeface="Arial Narrow" panose="020B0606020202030204" pitchFamily="34" charset="0"/>
              </a:rPr>
              <a:t>Chest should rise, not stomach (if stomach rises, readjust)</a:t>
            </a:r>
          </a:p>
          <a:p>
            <a:pPr marL="0" indent="0">
              <a:buFont typeface="Arial" panose="020B0604020202020204" pitchFamily="34" charset="0"/>
              <a:buNone/>
            </a:pPr>
            <a:endParaRPr lang="en-US" dirty="0">
              <a:solidFill>
                <a:srgbClr val="283D56"/>
              </a:solidFill>
            </a:endParaRPr>
          </a:p>
        </p:txBody>
      </p:sp>
      <p:sp>
        <p:nvSpPr>
          <p:cNvPr id="16" name="Google Shape;1021;p147">
            <a:extLst>
              <a:ext uri="{FF2B5EF4-FFF2-40B4-BE49-F238E27FC236}">
                <a16:creationId xmlns:a16="http://schemas.microsoft.com/office/drawing/2014/main" id="{A6B1CA29-377C-4C2C-99BC-4D6FCBEE5920}"/>
              </a:ext>
            </a:extLst>
          </p:cNvPr>
          <p:cNvSpPr txBox="1">
            <a:spLocks/>
          </p:cNvSpPr>
          <p:nvPr/>
        </p:nvSpPr>
        <p:spPr>
          <a:xfrm>
            <a:off x="906903" y="2308581"/>
            <a:ext cx="2445897" cy="3576403"/>
          </a:xfrm>
          <a:prstGeom prst="rect">
            <a:avLst/>
          </a:prstGeom>
        </p:spPr>
        <p:txBody>
          <a:bodyPr spcFirstLastPara="1" vert="horz" lIns="121900" tIns="121900" rIns="121900" bIns="121900" rtlCol="0" anchor="ctr" anchorCtr="0">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ts val="1400"/>
            </a:pPr>
            <a:r>
              <a:rPr lang="en-US" b="1" dirty="0">
                <a:solidFill>
                  <a:srgbClr val="283D56"/>
                </a:solidFill>
                <a:ea typeface="Roboto Condensed"/>
              </a:rPr>
              <a:t>Call 911 and begin rescue breaths</a:t>
            </a:r>
          </a:p>
        </p:txBody>
      </p:sp>
      <p:pic>
        <p:nvPicPr>
          <p:cNvPr id="18" name="Picture 17">
            <a:extLst>
              <a:ext uri="{FF2B5EF4-FFF2-40B4-BE49-F238E27FC236}">
                <a16:creationId xmlns:a16="http://schemas.microsoft.com/office/drawing/2014/main" id="{1D12402B-3E0F-4053-86F4-2EBE3E9ADEAC}"/>
              </a:ext>
            </a:extLst>
          </p:cNvPr>
          <p:cNvPicPr>
            <a:picLocks noChangeAspect="1"/>
          </p:cNvPicPr>
          <p:nvPr/>
        </p:nvPicPr>
        <p:blipFill>
          <a:blip r:embed="rId2"/>
          <a:stretch>
            <a:fillRect/>
          </a:stretch>
        </p:blipFill>
        <p:spPr>
          <a:xfrm>
            <a:off x="384054" y="706024"/>
            <a:ext cx="3348595" cy="1925442"/>
          </a:xfrm>
          <a:prstGeom prst="rect">
            <a:avLst/>
          </a:prstGeom>
        </p:spPr>
      </p:pic>
    </p:spTree>
    <p:extLst>
      <p:ext uri="{BB962C8B-B14F-4D97-AF65-F5344CB8AC3E}">
        <p14:creationId xmlns:p14="http://schemas.microsoft.com/office/powerpoint/2010/main" val="69895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a:extLst>
              <a:ext uri="{FF2B5EF4-FFF2-40B4-BE49-F238E27FC236}">
                <a16:creationId xmlns:a16="http://schemas.microsoft.com/office/drawing/2014/main" id="{CA09B127-CBC8-4A36-8A5B-2BF6FF7513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0575" t="5327" r="2107" b="71926"/>
          <a:stretch/>
        </p:blipFill>
        <p:spPr>
          <a:xfrm>
            <a:off x="10218919" y="1192096"/>
            <a:ext cx="1589027" cy="954595"/>
          </a:xfrm>
        </p:spPr>
      </p:pic>
      <p:pic>
        <p:nvPicPr>
          <p:cNvPr id="7" name="Content Placeholder 3">
            <a:extLst>
              <a:ext uri="{FF2B5EF4-FFF2-40B4-BE49-F238E27FC236}">
                <a16:creationId xmlns:a16="http://schemas.microsoft.com/office/drawing/2014/main" id="{C195A4CD-A31B-4E53-AB5F-79CE1E301757}"/>
              </a:ext>
            </a:extLst>
          </p:cNvPr>
          <p:cNvPicPr>
            <a:picLocks noChangeAspect="1"/>
          </p:cNvPicPr>
          <p:nvPr/>
        </p:nvPicPr>
        <p:blipFill rotWithShape="1">
          <a:blip r:embed="rId2">
            <a:extLst>
              <a:ext uri="{28A0092B-C50C-407E-A947-70E740481C1C}">
                <a14:useLocalDpi xmlns:a14="http://schemas.microsoft.com/office/drawing/2010/main" val="0"/>
              </a:ext>
            </a:extLst>
          </a:blip>
          <a:srcRect l="80701" t="28855" r="2573" b="49077"/>
          <a:stretch/>
        </p:blipFill>
        <p:spPr>
          <a:xfrm>
            <a:off x="10246076" y="2217535"/>
            <a:ext cx="1534713" cy="926145"/>
          </a:xfrm>
          <a:prstGeom prst="rect">
            <a:avLst/>
          </a:prstGeom>
        </p:spPr>
      </p:pic>
      <p:pic>
        <p:nvPicPr>
          <p:cNvPr id="10" name="Content Placeholder 3">
            <a:extLst>
              <a:ext uri="{FF2B5EF4-FFF2-40B4-BE49-F238E27FC236}">
                <a16:creationId xmlns:a16="http://schemas.microsoft.com/office/drawing/2014/main" id="{B3709B26-4BB6-4917-9107-2BF6954211A8}"/>
              </a:ext>
            </a:extLst>
          </p:cNvPr>
          <p:cNvPicPr>
            <a:picLocks noChangeAspect="1"/>
          </p:cNvPicPr>
          <p:nvPr/>
        </p:nvPicPr>
        <p:blipFill rotWithShape="1">
          <a:blip r:embed="rId2">
            <a:extLst>
              <a:ext uri="{28A0092B-C50C-407E-A947-70E740481C1C}">
                <a14:useLocalDpi xmlns:a14="http://schemas.microsoft.com/office/drawing/2010/main" val="0"/>
              </a:ext>
            </a:extLst>
          </a:blip>
          <a:srcRect l="80648" t="51841" r="2270" b="25412"/>
          <a:stretch/>
        </p:blipFill>
        <p:spPr>
          <a:xfrm>
            <a:off x="10229719" y="3208466"/>
            <a:ext cx="1567426" cy="954595"/>
          </a:xfrm>
          <a:prstGeom prst="rect">
            <a:avLst/>
          </a:prstGeom>
        </p:spPr>
      </p:pic>
      <p:pic>
        <p:nvPicPr>
          <p:cNvPr id="13" name="Content Placeholder 3">
            <a:extLst>
              <a:ext uri="{FF2B5EF4-FFF2-40B4-BE49-F238E27FC236}">
                <a16:creationId xmlns:a16="http://schemas.microsoft.com/office/drawing/2014/main" id="{E474613B-AFEF-46C0-B0C7-63ED97647439}"/>
              </a:ext>
            </a:extLst>
          </p:cNvPr>
          <p:cNvPicPr>
            <a:picLocks noChangeAspect="1"/>
          </p:cNvPicPr>
          <p:nvPr/>
        </p:nvPicPr>
        <p:blipFill rotWithShape="1">
          <a:blip r:embed="rId2">
            <a:extLst>
              <a:ext uri="{28A0092B-C50C-407E-A947-70E740481C1C}">
                <a14:useLocalDpi xmlns:a14="http://schemas.microsoft.com/office/drawing/2010/main" val="0"/>
              </a:ext>
            </a:extLst>
          </a:blip>
          <a:srcRect l="80738" t="75744" r="2270" b="2024"/>
          <a:stretch/>
        </p:blipFill>
        <p:spPr>
          <a:xfrm>
            <a:off x="10233906" y="4236931"/>
            <a:ext cx="1559052" cy="933012"/>
          </a:xfrm>
          <a:prstGeom prst="rect">
            <a:avLst/>
          </a:prstGeom>
        </p:spPr>
      </p:pic>
      <p:sp>
        <p:nvSpPr>
          <p:cNvPr id="14" name="Google Shape;1021;p147">
            <a:extLst>
              <a:ext uri="{FF2B5EF4-FFF2-40B4-BE49-F238E27FC236}">
                <a16:creationId xmlns:a16="http://schemas.microsoft.com/office/drawing/2014/main" id="{9190E0E1-63C1-4D1F-B115-CA6081021474}"/>
              </a:ext>
            </a:extLst>
          </p:cNvPr>
          <p:cNvSpPr txBox="1">
            <a:spLocks/>
          </p:cNvSpPr>
          <p:nvPr/>
        </p:nvSpPr>
        <p:spPr>
          <a:xfrm>
            <a:off x="906903" y="2308581"/>
            <a:ext cx="2445897" cy="357640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283D56"/>
                </a:solidFill>
              </a:rPr>
              <a:t>Administer Naloxone &amp; Continue Rescue Breaths</a:t>
            </a:r>
          </a:p>
        </p:txBody>
      </p:sp>
      <p:pic>
        <p:nvPicPr>
          <p:cNvPr id="15" name="Picture 14">
            <a:extLst>
              <a:ext uri="{FF2B5EF4-FFF2-40B4-BE49-F238E27FC236}">
                <a16:creationId xmlns:a16="http://schemas.microsoft.com/office/drawing/2014/main" id="{1C1D1989-4FC2-43D4-A294-B680ED602FFA}"/>
              </a:ext>
            </a:extLst>
          </p:cNvPr>
          <p:cNvPicPr>
            <a:picLocks noChangeAspect="1"/>
          </p:cNvPicPr>
          <p:nvPr/>
        </p:nvPicPr>
        <p:blipFill>
          <a:blip r:embed="rId3"/>
          <a:srcRect/>
          <a:stretch/>
        </p:blipFill>
        <p:spPr>
          <a:xfrm>
            <a:off x="384054" y="706024"/>
            <a:ext cx="3348594" cy="1925442"/>
          </a:xfrm>
          <a:prstGeom prst="rect">
            <a:avLst/>
          </a:prstGeom>
        </p:spPr>
      </p:pic>
      <p:sp>
        <p:nvSpPr>
          <p:cNvPr id="17" name="Google Shape;1020;p147">
            <a:extLst>
              <a:ext uri="{FF2B5EF4-FFF2-40B4-BE49-F238E27FC236}">
                <a16:creationId xmlns:a16="http://schemas.microsoft.com/office/drawing/2014/main" id="{DCB85824-2F69-49F8-84BF-9D24882E7F85}"/>
              </a:ext>
            </a:extLst>
          </p:cNvPr>
          <p:cNvSpPr txBox="1">
            <a:spLocks/>
          </p:cNvSpPr>
          <p:nvPr/>
        </p:nvSpPr>
        <p:spPr>
          <a:xfrm>
            <a:off x="3875649" y="706024"/>
            <a:ext cx="6132647" cy="5882666"/>
          </a:xfrm>
          <a:prstGeom prst="rect">
            <a:avLst/>
          </a:prstGeom>
        </p:spPr>
        <p:txBody>
          <a:bodyPr spcFirstLastPara="1" vert="horz" lIns="121900" tIns="121900" rIns="121900" bIns="121900" rtlCol="0"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b="1" dirty="0">
                <a:solidFill>
                  <a:srgbClr val="283D56"/>
                </a:solidFill>
                <a:latin typeface="Arial Narrow" panose="020B0606020202030204" pitchFamily="34" charset="0"/>
              </a:rPr>
              <a:t>Lay the person on their back to receive a dose of NARCAN Nasal Spray</a:t>
            </a:r>
          </a:p>
          <a:p>
            <a:pPr marL="971550" lvl="1" indent="-514350">
              <a:buFont typeface="+mj-lt"/>
              <a:buAutoNum type="alphaLcPeriod"/>
            </a:pPr>
            <a:r>
              <a:rPr lang="en-US" sz="1900" dirty="0">
                <a:solidFill>
                  <a:srgbClr val="283D56"/>
                </a:solidFill>
                <a:latin typeface="Arial Narrow" panose="020B0606020202030204" pitchFamily="34" charset="0"/>
              </a:rPr>
              <a:t>Remove NARCAN Nasal Spray from the box. Peel back the tab with the circle to open the NARCAN Nasal Spray.</a:t>
            </a:r>
          </a:p>
          <a:p>
            <a:pPr marL="971550" lvl="1" indent="-514350">
              <a:buFont typeface="+mj-lt"/>
              <a:buAutoNum type="alphaLcPeriod"/>
            </a:pPr>
            <a:r>
              <a:rPr lang="en-US" sz="1900" dirty="0">
                <a:solidFill>
                  <a:srgbClr val="283D56"/>
                </a:solidFill>
                <a:latin typeface="Arial Narrow" panose="020B0606020202030204" pitchFamily="34" charset="0"/>
              </a:rPr>
              <a:t>Hold the NARCAN Nasal Spray with your thumb on the bottom of the plunger and your first and middle fingers on either side of the nozzle.</a:t>
            </a:r>
          </a:p>
          <a:p>
            <a:pPr marL="971550" lvl="1" indent="-514350">
              <a:buFont typeface="+mj-lt"/>
              <a:buAutoNum type="alphaLcPeriod"/>
            </a:pPr>
            <a:r>
              <a:rPr lang="en-US" sz="1900" dirty="0">
                <a:solidFill>
                  <a:srgbClr val="283D56"/>
                </a:solidFill>
                <a:latin typeface="Arial Narrow" panose="020B0606020202030204" pitchFamily="34" charset="0"/>
              </a:rPr>
              <a:t>Gently insert the tip of the nozzle into either nostril. Tilt the person’s head back and provide support under the neck with your hand. Gently insert the tip of the nozzle into one nostril, until your fingers on either side of the nozzle are against the bottom of the person’s nose.</a:t>
            </a:r>
          </a:p>
          <a:p>
            <a:pPr marL="971550" lvl="1" indent="-514350">
              <a:buFont typeface="+mj-lt"/>
              <a:buAutoNum type="alphaLcPeriod"/>
            </a:pPr>
            <a:r>
              <a:rPr lang="en-US" sz="1900" dirty="0">
                <a:solidFill>
                  <a:srgbClr val="283D56"/>
                </a:solidFill>
                <a:latin typeface="Arial Narrow" panose="020B0606020202030204" pitchFamily="34" charset="0"/>
              </a:rPr>
              <a:t>Press the plunger firmly to give the dose of NARCAN Nasal Spray. Remove the NARCAN Nasal Spray from the nostril after giving the dose. </a:t>
            </a:r>
          </a:p>
          <a:p>
            <a:pPr marL="457200" indent="-457200">
              <a:buFont typeface="+mj-lt"/>
              <a:buAutoNum type="arabicPeriod"/>
            </a:pPr>
            <a:r>
              <a:rPr lang="en-US" sz="2400" b="1" dirty="0">
                <a:solidFill>
                  <a:srgbClr val="283D56"/>
                </a:solidFill>
                <a:latin typeface="Arial Narrow" panose="020B0606020202030204" pitchFamily="34" charset="0"/>
              </a:rPr>
              <a:t>Continue rescue breaths until breathing effort returns</a:t>
            </a:r>
          </a:p>
        </p:txBody>
      </p:sp>
    </p:spTree>
    <p:extLst>
      <p:ext uri="{BB962C8B-B14F-4D97-AF65-F5344CB8AC3E}">
        <p14:creationId xmlns:p14="http://schemas.microsoft.com/office/powerpoint/2010/main" val="1539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021;p147">
            <a:extLst>
              <a:ext uri="{FF2B5EF4-FFF2-40B4-BE49-F238E27FC236}">
                <a16:creationId xmlns:a16="http://schemas.microsoft.com/office/drawing/2014/main" id="{9190E0E1-63C1-4D1F-B115-CA6081021474}"/>
              </a:ext>
            </a:extLst>
          </p:cNvPr>
          <p:cNvSpPr txBox="1">
            <a:spLocks/>
          </p:cNvSpPr>
          <p:nvPr/>
        </p:nvSpPr>
        <p:spPr>
          <a:xfrm>
            <a:off x="906903" y="2308581"/>
            <a:ext cx="2445897" cy="357640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283D56"/>
                </a:solidFill>
              </a:rPr>
              <a:t>Administer Naloxone &amp; Continue Rescue Breaths</a:t>
            </a:r>
          </a:p>
        </p:txBody>
      </p:sp>
      <p:sp>
        <p:nvSpPr>
          <p:cNvPr id="17" name="Google Shape;1020;p147">
            <a:extLst>
              <a:ext uri="{FF2B5EF4-FFF2-40B4-BE49-F238E27FC236}">
                <a16:creationId xmlns:a16="http://schemas.microsoft.com/office/drawing/2014/main" id="{DCB85824-2F69-49F8-84BF-9D24882E7F85}"/>
              </a:ext>
            </a:extLst>
          </p:cNvPr>
          <p:cNvSpPr txBox="1">
            <a:spLocks/>
          </p:cNvSpPr>
          <p:nvPr/>
        </p:nvSpPr>
        <p:spPr>
          <a:xfrm>
            <a:off x="3910798" y="706024"/>
            <a:ext cx="5186309" cy="5623860"/>
          </a:xfrm>
          <a:prstGeom prst="rect">
            <a:avLst/>
          </a:prstGeom>
        </p:spPr>
        <p:txBody>
          <a:bodyPr spcFirstLastPara="1" vert="horz" lIns="121900" tIns="121900" rIns="121900" bIns="1219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b="1" dirty="0">
                <a:solidFill>
                  <a:srgbClr val="283D56"/>
                </a:solidFill>
                <a:latin typeface="Arial Narrow" panose="020B0606020202030204" pitchFamily="34" charset="0"/>
              </a:rPr>
              <a:t>Move the person on their side </a:t>
            </a:r>
            <a:r>
              <a:rPr lang="en-US" sz="2400" dirty="0">
                <a:solidFill>
                  <a:srgbClr val="283D56"/>
                </a:solidFill>
                <a:latin typeface="Arial Narrow" panose="020B0606020202030204" pitchFamily="34" charset="0"/>
              </a:rPr>
              <a:t>(recovery position) after giving NARCAN Nasal Spray.</a:t>
            </a:r>
          </a:p>
          <a:p>
            <a:pPr marL="457200" indent="-457200">
              <a:buFont typeface="+mj-lt"/>
              <a:buAutoNum type="arabicPeriod"/>
            </a:pPr>
            <a:r>
              <a:rPr lang="en-US" sz="2400" b="1" dirty="0">
                <a:solidFill>
                  <a:srgbClr val="283D56"/>
                </a:solidFill>
                <a:latin typeface="Arial Narrow" panose="020B0606020202030204" pitchFamily="34" charset="0"/>
              </a:rPr>
              <a:t>Watch the person closely</a:t>
            </a:r>
            <a:r>
              <a:rPr lang="en-US" sz="2400" dirty="0">
                <a:solidFill>
                  <a:srgbClr val="283D56"/>
                </a:solidFill>
                <a:latin typeface="Arial Narrow" panose="020B0606020202030204" pitchFamily="34" charset="0"/>
              </a:rPr>
              <a:t>.</a:t>
            </a:r>
          </a:p>
          <a:p>
            <a:pPr marL="457200" indent="-457200">
              <a:buFont typeface="+mj-lt"/>
              <a:buAutoNum type="arabicPeriod"/>
            </a:pPr>
            <a:r>
              <a:rPr lang="en-US" sz="2400" dirty="0">
                <a:solidFill>
                  <a:srgbClr val="283D56"/>
                </a:solidFill>
                <a:latin typeface="Arial Narrow" panose="020B0606020202030204" pitchFamily="34" charset="0"/>
              </a:rPr>
              <a:t>If the person does not respond by waking up, to voice or touch, or breathing normally </a:t>
            </a:r>
            <a:r>
              <a:rPr lang="en-US" sz="2400" b="1" dirty="0">
                <a:solidFill>
                  <a:srgbClr val="283D56"/>
                </a:solidFill>
                <a:latin typeface="Arial Narrow" panose="020B0606020202030204" pitchFamily="34" charset="0"/>
              </a:rPr>
              <a:t>another dose may be given</a:t>
            </a:r>
            <a:r>
              <a:rPr lang="en-US" sz="2400" dirty="0">
                <a:solidFill>
                  <a:srgbClr val="283D56"/>
                </a:solidFill>
                <a:latin typeface="Arial Narrow" panose="020B0606020202030204" pitchFamily="34" charset="0"/>
              </a:rPr>
              <a:t>.  </a:t>
            </a:r>
          </a:p>
          <a:p>
            <a:pPr lvl="1"/>
            <a:r>
              <a:rPr lang="en-US" sz="2000" dirty="0">
                <a:solidFill>
                  <a:srgbClr val="283D56"/>
                </a:solidFill>
                <a:latin typeface="Arial Narrow" panose="020B0606020202030204" pitchFamily="34" charset="0"/>
              </a:rPr>
              <a:t>NARCAN Nasal Spray may be administered every 2 to 3 minutes, if available.</a:t>
            </a:r>
          </a:p>
        </p:txBody>
      </p:sp>
      <p:pic>
        <p:nvPicPr>
          <p:cNvPr id="12" name="Picture 11">
            <a:extLst>
              <a:ext uri="{FF2B5EF4-FFF2-40B4-BE49-F238E27FC236}">
                <a16:creationId xmlns:a16="http://schemas.microsoft.com/office/drawing/2014/main" id="{20F2834E-A425-4670-B262-683F6FA068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14" t="9359" r="16018"/>
          <a:stretch/>
        </p:blipFill>
        <p:spPr>
          <a:xfrm>
            <a:off x="9464245" y="1579253"/>
            <a:ext cx="2382099" cy="170150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57F83EB-5574-476E-A0FB-EF37CE79A106}"/>
              </a:ext>
            </a:extLst>
          </p:cNvPr>
          <p:cNvPicPr>
            <a:picLocks noChangeAspect="1"/>
          </p:cNvPicPr>
          <p:nvPr/>
        </p:nvPicPr>
        <p:blipFill>
          <a:blip r:embed="rId4"/>
          <a:srcRect/>
          <a:stretch/>
        </p:blipFill>
        <p:spPr>
          <a:xfrm>
            <a:off x="384054" y="706024"/>
            <a:ext cx="3348594" cy="1925442"/>
          </a:xfrm>
          <a:prstGeom prst="rect">
            <a:avLst/>
          </a:prstGeom>
        </p:spPr>
      </p:pic>
    </p:spTree>
    <p:extLst>
      <p:ext uri="{BB962C8B-B14F-4D97-AF65-F5344CB8AC3E}">
        <p14:creationId xmlns:p14="http://schemas.microsoft.com/office/powerpoint/2010/main" val="408793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021;p147">
            <a:extLst>
              <a:ext uri="{FF2B5EF4-FFF2-40B4-BE49-F238E27FC236}">
                <a16:creationId xmlns:a16="http://schemas.microsoft.com/office/drawing/2014/main" id="{9190E0E1-63C1-4D1F-B115-CA6081021474}"/>
              </a:ext>
            </a:extLst>
          </p:cNvPr>
          <p:cNvSpPr txBox="1">
            <a:spLocks/>
          </p:cNvSpPr>
          <p:nvPr/>
        </p:nvSpPr>
        <p:spPr>
          <a:xfrm>
            <a:off x="883753" y="2308581"/>
            <a:ext cx="2496054" cy="357640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283D56"/>
                </a:solidFill>
              </a:rPr>
              <a:t>Stay on Scene Until First Responders Arrive</a:t>
            </a:r>
          </a:p>
        </p:txBody>
      </p:sp>
      <p:pic>
        <p:nvPicPr>
          <p:cNvPr id="15" name="Picture 14">
            <a:extLst>
              <a:ext uri="{FF2B5EF4-FFF2-40B4-BE49-F238E27FC236}">
                <a16:creationId xmlns:a16="http://schemas.microsoft.com/office/drawing/2014/main" id="{1C1D1989-4FC2-43D4-A294-B680ED602FFA}"/>
              </a:ext>
            </a:extLst>
          </p:cNvPr>
          <p:cNvPicPr>
            <a:picLocks noChangeAspect="1"/>
          </p:cNvPicPr>
          <p:nvPr/>
        </p:nvPicPr>
        <p:blipFill>
          <a:blip r:embed="rId2"/>
          <a:srcRect/>
          <a:stretch/>
        </p:blipFill>
        <p:spPr>
          <a:xfrm>
            <a:off x="384054" y="706024"/>
            <a:ext cx="3348594" cy="1925442"/>
          </a:xfrm>
          <a:prstGeom prst="rect">
            <a:avLst/>
          </a:prstGeom>
        </p:spPr>
      </p:pic>
      <p:sp>
        <p:nvSpPr>
          <p:cNvPr id="17" name="Google Shape;1020;p147">
            <a:extLst>
              <a:ext uri="{FF2B5EF4-FFF2-40B4-BE49-F238E27FC236}">
                <a16:creationId xmlns:a16="http://schemas.microsoft.com/office/drawing/2014/main" id="{DCB85824-2F69-49F8-84BF-9D24882E7F85}"/>
              </a:ext>
            </a:extLst>
          </p:cNvPr>
          <p:cNvSpPr txBox="1">
            <a:spLocks/>
          </p:cNvSpPr>
          <p:nvPr/>
        </p:nvSpPr>
        <p:spPr>
          <a:xfrm>
            <a:off x="3910798" y="706024"/>
            <a:ext cx="7374299" cy="5623860"/>
          </a:xfrm>
          <a:prstGeom prst="rect">
            <a:avLst/>
          </a:prstGeom>
        </p:spPr>
        <p:txBody>
          <a:bodyPr spcFirstLastPara="1" vert="horz" lIns="121900" tIns="121900" rIns="121900" bIns="121900" rtlCol="0"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rgbClr val="283D56"/>
                </a:solidFill>
                <a:latin typeface="Arial Narrow" panose="020B0606020202030204" pitchFamily="34" charset="0"/>
              </a:rPr>
              <a:t>When naloxone is used, the person will likely develop symptoms such as nausea, vomiting, diarrhea, sweating, body aches, weakness, and shortness of breath.</a:t>
            </a:r>
          </a:p>
          <a:p>
            <a:r>
              <a:rPr lang="en-US" sz="2200" dirty="0">
                <a:solidFill>
                  <a:srgbClr val="283D56"/>
                </a:solidFill>
                <a:latin typeface="Arial Narrow" panose="020B0606020202030204" pitchFamily="34" charset="0"/>
              </a:rPr>
              <a:t>These are symptoms of withdrawal from the opioid and </a:t>
            </a:r>
            <a:r>
              <a:rPr lang="en-US" sz="2200" i="1" u="sng" dirty="0">
                <a:solidFill>
                  <a:srgbClr val="283D56"/>
                </a:solidFill>
                <a:latin typeface="Arial Narrow" panose="020B0606020202030204" pitchFamily="34" charset="0"/>
              </a:rPr>
              <a:t>are expected</a:t>
            </a:r>
          </a:p>
          <a:p>
            <a:r>
              <a:rPr lang="en-US" sz="2200" dirty="0">
                <a:solidFill>
                  <a:srgbClr val="283D56"/>
                </a:solidFill>
                <a:latin typeface="Arial Narrow" panose="020B0606020202030204" pitchFamily="34" charset="0"/>
              </a:rPr>
              <a:t>Withdrawal symptoms will not cause harm </a:t>
            </a:r>
            <a:endParaRPr lang="en-US" sz="2400" dirty="0">
              <a:solidFill>
                <a:srgbClr val="283D56"/>
              </a:solidFill>
              <a:latin typeface="Arial Narrow" panose="020B0606020202030204" pitchFamily="34" charset="0"/>
            </a:endParaRPr>
          </a:p>
          <a:p>
            <a:pPr marL="0" indent="0">
              <a:buNone/>
            </a:pPr>
            <a:r>
              <a:rPr lang="en-US" sz="2400" dirty="0">
                <a:solidFill>
                  <a:srgbClr val="283D56"/>
                </a:solidFill>
                <a:latin typeface="Arial Narrow" panose="020B0606020202030204" pitchFamily="34" charset="0"/>
              </a:rPr>
              <a:t>A person can have different behaviors and emotions upon waking up from an opioid overdose:</a:t>
            </a:r>
          </a:p>
          <a:p>
            <a:r>
              <a:rPr lang="en-US" sz="1800" dirty="0">
                <a:solidFill>
                  <a:srgbClr val="283D56"/>
                </a:solidFill>
                <a:latin typeface="Arial Narrow" panose="020B0606020202030204" pitchFamily="34" charset="0"/>
              </a:rPr>
              <a:t>Confused</a:t>
            </a:r>
          </a:p>
          <a:p>
            <a:r>
              <a:rPr lang="en-US" sz="1800" dirty="0">
                <a:solidFill>
                  <a:srgbClr val="283D56"/>
                </a:solidFill>
                <a:latin typeface="Arial Narrow" panose="020B0606020202030204" pitchFamily="34" charset="0"/>
              </a:rPr>
              <a:t>Agitated</a:t>
            </a:r>
          </a:p>
          <a:p>
            <a:r>
              <a:rPr lang="en-US" sz="1800" dirty="0">
                <a:solidFill>
                  <a:srgbClr val="283D56"/>
                </a:solidFill>
                <a:latin typeface="Arial Narrow" panose="020B0606020202030204" pitchFamily="34" charset="0"/>
              </a:rPr>
              <a:t>Sedation (with return of breathing effort)</a:t>
            </a:r>
          </a:p>
          <a:p>
            <a:r>
              <a:rPr lang="en-US" sz="1800" dirty="0">
                <a:solidFill>
                  <a:srgbClr val="283D56"/>
                </a:solidFill>
                <a:latin typeface="Arial Narrow" panose="020B0606020202030204" pitchFamily="34" charset="0"/>
              </a:rPr>
              <a:t>Anger</a:t>
            </a:r>
          </a:p>
          <a:p>
            <a:r>
              <a:rPr lang="en-US" sz="1800" dirty="0">
                <a:solidFill>
                  <a:srgbClr val="283D56"/>
                </a:solidFill>
                <a:latin typeface="Arial Narrow" panose="020B0606020202030204" pitchFamily="34" charset="0"/>
              </a:rPr>
              <a:t>Embarrassment</a:t>
            </a:r>
          </a:p>
          <a:p>
            <a:r>
              <a:rPr lang="en-US" sz="1800" dirty="0">
                <a:solidFill>
                  <a:srgbClr val="283D56"/>
                </a:solidFill>
                <a:latin typeface="Arial Narrow" panose="020B0606020202030204" pitchFamily="34" charset="0"/>
              </a:rPr>
              <a:t>Frustration</a:t>
            </a:r>
          </a:p>
          <a:p>
            <a:r>
              <a:rPr lang="en-US" sz="1800" dirty="0">
                <a:solidFill>
                  <a:srgbClr val="283D56"/>
                </a:solidFill>
                <a:latin typeface="Arial Narrow" panose="020B0606020202030204" pitchFamily="34" charset="0"/>
              </a:rPr>
              <a:t>Sadness</a:t>
            </a:r>
          </a:p>
        </p:txBody>
      </p:sp>
    </p:spTree>
    <p:extLst>
      <p:ext uri="{BB962C8B-B14F-4D97-AF65-F5344CB8AC3E}">
        <p14:creationId xmlns:p14="http://schemas.microsoft.com/office/powerpoint/2010/main" val="265695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2235-A1E3-4770-AD6B-599A3BD50462}"/>
              </a:ext>
            </a:extLst>
          </p:cNvPr>
          <p:cNvSpPr>
            <a:spLocks noGrp="1"/>
          </p:cNvSpPr>
          <p:nvPr>
            <p:ph type="title"/>
          </p:nvPr>
        </p:nvSpPr>
        <p:spPr>
          <a:xfrm>
            <a:off x="609600" y="274638"/>
            <a:ext cx="10972800" cy="870874"/>
          </a:xfrm>
        </p:spPr>
        <p:txBody>
          <a:bodyPr>
            <a:normAutofit/>
          </a:bodyPr>
          <a:lstStyle/>
          <a:p>
            <a:r>
              <a:rPr lang="en-US" sz="3800" dirty="0"/>
              <a:t>Instructions for Using NARCAN® Nasal Spray 4mg</a:t>
            </a:r>
          </a:p>
        </p:txBody>
      </p:sp>
      <p:pic>
        <p:nvPicPr>
          <p:cNvPr id="4" name="Picture 3">
            <a:hlinkClick r:id="rId2"/>
            <a:extLst>
              <a:ext uri="{FF2B5EF4-FFF2-40B4-BE49-F238E27FC236}">
                <a16:creationId xmlns:a16="http://schemas.microsoft.com/office/drawing/2014/main" id="{F8FD03E0-2322-4A53-82AC-A8BEEF02DC5C}"/>
              </a:ext>
            </a:extLst>
          </p:cNvPr>
          <p:cNvPicPr>
            <a:picLocks noChangeAspect="1"/>
          </p:cNvPicPr>
          <p:nvPr/>
        </p:nvPicPr>
        <p:blipFill>
          <a:blip r:embed="rId3"/>
          <a:stretch>
            <a:fillRect/>
          </a:stretch>
        </p:blipFill>
        <p:spPr>
          <a:xfrm>
            <a:off x="2007349" y="1258547"/>
            <a:ext cx="7759649" cy="4340905"/>
          </a:xfrm>
          <a:prstGeom prst="rect">
            <a:avLst/>
          </a:prstGeom>
        </p:spPr>
      </p:pic>
    </p:spTree>
    <p:extLst>
      <p:ext uri="{BB962C8B-B14F-4D97-AF65-F5344CB8AC3E}">
        <p14:creationId xmlns:p14="http://schemas.microsoft.com/office/powerpoint/2010/main" val="31134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72140CEB-6EC9-427F-B2D4-5298F9106FC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694"/>
          <a:stretch/>
        </p:blipFill>
        <p:spPr>
          <a:xfrm>
            <a:off x="2191948" y="228549"/>
            <a:ext cx="7808103" cy="5522644"/>
          </a:xfrm>
          <a:prstGeom prst="rect">
            <a:avLst/>
          </a:prstGeom>
        </p:spPr>
      </p:pic>
    </p:spTree>
    <p:extLst>
      <p:ext uri="{BB962C8B-B14F-4D97-AF65-F5344CB8AC3E}">
        <p14:creationId xmlns:p14="http://schemas.microsoft.com/office/powerpoint/2010/main" val="27175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1165876"/>
              </p:ext>
            </p:extLst>
          </p:nvPr>
        </p:nvGraphicFramePr>
        <p:xfrm>
          <a:off x="-588578" y="1303283"/>
          <a:ext cx="12617012" cy="4782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85194" y="158969"/>
            <a:ext cx="12377194" cy="1311015"/>
          </a:xfrm>
        </p:spPr>
        <p:txBody>
          <a:bodyPr/>
          <a:lstStyle/>
          <a:p>
            <a:r>
              <a:rPr lang="en-US" b="1" dirty="0">
                <a:solidFill>
                  <a:srgbClr val="283D56"/>
                </a:solidFill>
              </a:rPr>
              <a:t>SUMMARY: Overdose Response</a:t>
            </a:r>
          </a:p>
        </p:txBody>
      </p:sp>
    </p:spTree>
    <p:extLst>
      <p:ext uri="{BB962C8B-B14F-4D97-AF65-F5344CB8AC3E}">
        <p14:creationId xmlns:p14="http://schemas.microsoft.com/office/powerpoint/2010/main" val="4665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7" name="Picture 6">
            <a:extLst>
              <a:ext uri="{FF2B5EF4-FFF2-40B4-BE49-F238E27FC236}">
                <a16:creationId xmlns:a16="http://schemas.microsoft.com/office/drawing/2014/main" id="{D09C2409-B1AA-4DC0-85CB-8FA812B8D481}"/>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124726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147"/>
          <p:cNvSpPr txBox="1">
            <a:spLocks noGrp="1"/>
          </p:cNvSpPr>
          <p:nvPr>
            <p:ph type="title"/>
          </p:nvPr>
        </p:nvSpPr>
        <p:spPr>
          <a:xfrm>
            <a:off x="906901" y="1129214"/>
            <a:ext cx="8347541" cy="1325563"/>
          </a:xfrm>
          <a:prstGeom prst="rect">
            <a:avLst/>
          </a:prstGeom>
        </p:spPr>
        <p:txBody>
          <a:bodyPr spcFirstLastPara="1" vert="horz" lIns="121900" tIns="121900" rIns="121900" bIns="121900" rtlCol="0" anchorCtr="0">
            <a:noAutofit/>
          </a:bodyPr>
          <a:lstStyle/>
          <a:p>
            <a:pPr algn="l">
              <a:buClr>
                <a:schemeClr val="dk1"/>
              </a:buClr>
              <a:buSzPts val="2800"/>
            </a:pPr>
            <a:r>
              <a:rPr lang="en-US" sz="2800" dirty="0">
                <a:solidFill>
                  <a:srgbClr val="283D56"/>
                </a:solidFill>
                <a:ea typeface="Roboto Condensed"/>
                <a:cs typeface="Roboto Condensed"/>
                <a:sym typeface="Roboto Condensed"/>
              </a:rPr>
              <a:t>The </a:t>
            </a:r>
            <a:r>
              <a:rPr lang="en-US" sz="2800" b="1" dirty="0">
                <a:solidFill>
                  <a:srgbClr val="283D56"/>
                </a:solidFill>
                <a:ea typeface="Roboto Condensed"/>
                <a:cs typeface="Roboto Condensed"/>
                <a:sym typeface="Roboto Condensed"/>
              </a:rPr>
              <a:t>ND Good Samaritan Law </a:t>
            </a:r>
            <a:r>
              <a:rPr lang="en-US" sz="2800" dirty="0">
                <a:solidFill>
                  <a:srgbClr val="283D56"/>
                </a:solidFill>
                <a:ea typeface="Roboto Condensed"/>
                <a:cs typeface="Roboto Condensed"/>
                <a:sym typeface="Roboto Condensed"/>
              </a:rPr>
              <a:t>was passed to encourage friends, family members, and bystanders to call 911 in the event of an overdose.</a:t>
            </a:r>
            <a:endParaRPr lang="en-US" sz="2800" dirty="0">
              <a:solidFill>
                <a:srgbClr val="283D56"/>
              </a:solidFill>
              <a:ea typeface="Arial"/>
              <a:cs typeface="Arial"/>
            </a:endParaRPr>
          </a:p>
        </p:txBody>
      </p:sp>
      <p:sp>
        <p:nvSpPr>
          <p:cNvPr id="1020" name="Google Shape;1020;p147"/>
          <p:cNvSpPr txBox="1">
            <a:spLocks noGrp="1"/>
          </p:cNvSpPr>
          <p:nvPr>
            <p:ph type="body" idx="1"/>
          </p:nvPr>
        </p:nvSpPr>
        <p:spPr>
          <a:xfrm>
            <a:off x="906903" y="2278173"/>
            <a:ext cx="6467867" cy="3450613"/>
          </a:xfrm>
          <a:prstGeom prst="rect">
            <a:avLst/>
          </a:prstGeom>
        </p:spPr>
        <p:txBody>
          <a:bodyPr spcFirstLastPara="1" vert="horz" lIns="121900" tIns="121900" rIns="121900" bIns="121900" rtlCol="0" anchor="ctr" anchorCtr="0">
            <a:normAutofit/>
          </a:bodyPr>
          <a:lstStyle/>
          <a:p>
            <a:pPr marL="0" indent="0">
              <a:buClr>
                <a:schemeClr val="dk1"/>
              </a:buClr>
              <a:buSzPts val="2400"/>
              <a:buNone/>
            </a:pPr>
            <a:r>
              <a:rPr lang="en-US" sz="2000" dirty="0">
                <a:solidFill>
                  <a:srgbClr val="283D56"/>
                </a:solidFill>
                <a:ea typeface="Roboto Condensed Light"/>
                <a:cs typeface="Roboto Condensed Light"/>
                <a:sym typeface="Roboto Condensed Light"/>
              </a:rPr>
              <a:t>In order to be immune from prosecution, you need to:</a:t>
            </a:r>
            <a:endParaRPr lang="en-US" sz="2000" dirty="0">
              <a:solidFill>
                <a:srgbClr val="283D56"/>
              </a:solidFill>
              <a:ea typeface="Arial"/>
              <a:cs typeface="Arial"/>
            </a:endParaRPr>
          </a:p>
          <a:p>
            <a:pPr marL="744855" indent="-457200">
              <a:buClr>
                <a:srgbClr val="283D56"/>
              </a:buClr>
              <a:buSzPts val="2400"/>
              <a:buFont typeface="+mj-lt"/>
              <a:buAutoNum type="arabicPeriod"/>
            </a:pPr>
            <a:r>
              <a:rPr lang="en-US" sz="2000" dirty="0">
                <a:solidFill>
                  <a:srgbClr val="283D56"/>
                </a:solidFill>
                <a:ea typeface="Roboto Condensed Light"/>
                <a:cs typeface="Roboto Condensed Light"/>
                <a:sym typeface="Roboto Condensed Light"/>
              </a:rPr>
              <a:t>Call 911</a:t>
            </a:r>
            <a:endParaRPr lang="en-US" sz="2000" dirty="0">
              <a:solidFill>
                <a:srgbClr val="283D56"/>
              </a:solidFill>
              <a:ea typeface="Arial"/>
              <a:cs typeface="Arial"/>
            </a:endParaRPr>
          </a:p>
          <a:p>
            <a:pPr marL="744855" indent="-457200">
              <a:buClr>
                <a:srgbClr val="283D56"/>
              </a:buClr>
              <a:buSzPts val="2400"/>
              <a:buFont typeface="+mj-lt"/>
              <a:buAutoNum type="arabicPeriod"/>
            </a:pPr>
            <a:r>
              <a:rPr lang="en-US" sz="2000" dirty="0">
                <a:solidFill>
                  <a:srgbClr val="283D56"/>
                </a:solidFill>
                <a:ea typeface="Roboto Condensed Light"/>
                <a:cs typeface="Roboto Condensed Light"/>
                <a:sym typeface="Roboto Condensed Light"/>
              </a:rPr>
              <a:t>Remain onsite until assistance arrives</a:t>
            </a:r>
            <a:endParaRPr lang="en-US" sz="2000" dirty="0">
              <a:solidFill>
                <a:srgbClr val="283D56"/>
              </a:solidFill>
              <a:ea typeface="Arial"/>
              <a:cs typeface="Arial"/>
            </a:endParaRPr>
          </a:p>
          <a:p>
            <a:pPr marL="744855" indent="-457200">
              <a:buClr>
                <a:srgbClr val="283D56"/>
              </a:buClr>
              <a:buSzPts val="2400"/>
              <a:buFont typeface="+mj-lt"/>
              <a:buAutoNum type="arabicPeriod"/>
            </a:pPr>
            <a:r>
              <a:rPr lang="en-US" sz="2000" dirty="0">
                <a:solidFill>
                  <a:srgbClr val="283D56"/>
                </a:solidFill>
                <a:ea typeface="Roboto Condensed Light"/>
                <a:cs typeface="Roboto Condensed Light"/>
                <a:sym typeface="Roboto Condensed Light"/>
              </a:rPr>
              <a:t>Cooperate with law enforcement and emergency medical service personnel</a:t>
            </a:r>
            <a:endParaRPr lang="en-US" sz="2000" dirty="0">
              <a:solidFill>
                <a:srgbClr val="283D56"/>
              </a:solidFill>
              <a:ea typeface="Arial"/>
              <a:cs typeface="Arial"/>
            </a:endParaRPr>
          </a:p>
          <a:p>
            <a:pPr algn="ctr">
              <a:buClr>
                <a:schemeClr val="dk1"/>
              </a:buClr>
              <a:buSzPts val="1800"/>
            </a:pPr>
            <a:r>
              <a:rPr lang="en-US" sz="1800" i="1" dirty="0">
                <a:solidFill>
                  <a:srgbClr val="283D56"/>
                </a:solidFill>
                <a:ea typeface="Roboto Condensed Light"/>
                <a:cs typeface="Roboto Condensed Light"/>
                <a:sym typeface="Roboto Condensed Light"/>
              </a:rPr>
              <a:t>North Dakota Century Code 19-03.1-23.4</a:t>
            </a:r>
            <a:endParaRPr lang="en-US" sz="1600" i="1" dirty="0">
              <a:solidFill>
                <a:srgbClr val="283D56"/>
              </a:solidFill>
              <a:ea typeface="Arial"/>
              <a:cs typeface="Arial"/>
            </a:endParaRP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72775-BAAF-40B3-9FAC-8B46330B3486}"/>
              </a:ext>
            </a:extLst>
          </p:cNvPr>
          <p:cNvPicPr>
            <a:picLocks noChangeAspect="1"/>
          </p:cNvPicPr>
          <p:nvPr/>
        </p:nvPicPr>
        <p:blipFill>
          <a:blip r:embed="rId3"/>
          <a:srcRect/>
          <a:stretch/>
        </p:blipFill>
        <p:spPr>
          <a:xfrm>
            <a:off x="9503612" y="2883877"/>
            <a:ext cx="1063651" cy="1223773"/>
          </a:xfrm>
          <a:prstGeom prst="rect">
            <a:avLst/>
          </a:prstGeom>
        </p:spPr>
      </p:pic>
    </p:spTree>
    <p:extLst>
      <p:ext uri="{BB962C8B-B14F-4D97-AF65-F5344CB8AC3E}">
        <p14:creationId xmlns:p14="http://schemas.microsoft.com/office/powerpoint/2010/main" val="30422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147"/>
          <p:cNvSpPr txBox="1">
            <a:spLocks noGrp="1"/>
          </p:cNvSpPr>
          <p:nvPr>
            <p:ph type="title"/>
          </p:nvPr>
        </p:nvSpPr>
        <p:spPr>
          <a:xfrm>
            <a:off x="906901" y="1129214"/>
            <a:ext cx="7217191" cy="4873001"/>
          </a:xfrm>
          <a:prstGeom prst="rect">
            <a:avLst/>
          </a:prstGeom>
        </p:spPr>
        <p:txBody>
          <a:bodyPr spcFirstLastPara="1" vert="horz" lIns="121900" tIns="121900" rIns="121900" bIns="121900" rtlCol="0" anchorCtr="0">
            <a:noAutofit/>
          </a:bodyPr>
          <a:lstStyle/>
          <a:p>
            <a:pPr algn="l">
              <a:spcBef>
                <a:spcPts val="0"/>
              </a:spcBef>
              <a:buClr>
                <a:schemeClr val="dk1"/>
              </a:buClr>
              <a:buSzPts val="3200"/>
            </a:pPr>
            <a:r>
              <a:rPr lang="en-US" sz="2800" dirty="0">
                <a:solidFill>
                  <a:srgbClr val="283D56"/>
                </a:solidFill>
                <a:ea typeface="Roboto Condensed Light"/>
                <a:cs typeface="Segoe UI"/>
                <a:sym typeface="Roboto Condensed Light"/>
              </a:rPr>
              <a:t>According to North Dakota law, any individual (family, friends, or community member) </a:t>
            </a:r>
            <a:r>
              <a:rPr lang="en-US" sz="2800" b="1" dirty="0">
                <a:solidFill>
                  <a:srgbClr val="283D56"/>
                </a:solidFill>
                <a:ea typeface="Roboto Condensed Light"/>
                <a:cs typeface="Segoe UI"/>
                <a:sym typeface="Roboto Condensed Light"/>
              </a:rPr>
              <a:t>is protected from civil or criminal liability</a:t>
            </a:r>
            <a:r>
              <a:rPr lang="en-US" sz="2800" dirty="0">
                <a:solidFill>
                  <a:srgbClr val="283D56"/>
                </a:solidFill>
                <a:ea typeface="Roboto Condensed Light"/>
                <a:cs typeface="Segoe UI"/>
                <a:sym typeface="Roboto Condensed Light"/>
              </a:rPr>
              <a:t> for giving naloxone for a suspected opioid overdose.</a:t>
            </a:r>
            <a:br>
              <a:rPr lang="en-US" sz="2800" dirty="0">
                <a:solidFill>
                  <a:srgbClr val="283D56"/>
                </a:solidFill>
                <a:ea typeface="Calibri"/>
                <a:cs typeface="Segoe UI"/>
              </a:rPr>
            </a:br>
            <a:br>
              <a:rPr lang="en-US" sz="2800" dirty="0">
                <a:solidFill>
                  <a:srgbClr val="283D56"/>
                </a:solidFill>
                <a:ea typeface="Calibri"/>
                <a:cs typeface="Segoe UI"/>
              </a:rPr>
            </a:br>
            <a:r>
              <a:rPr lang="en-US" sz="1800" i="1" dirty="0">
                <a:solidFill>
                  <a:srgbClr val="283D56"/>
                </a:solidFill>
                <a:ea typeface="Roboto Condensed Light"/>
                <a:cs typeface="Segoe UI"/>
                <a:sym typeface="Roboto Condensed Light"/>
              </a:rPr>
              <a:t>North Dakota Century Code 23-01-42</a:t>
            </a:r>
            <a:endParaRPr lang="en-US" sz="1800" i="1" dirty="0">
              <a:solidFill>
                <a:srgbClr val="283D56"/>
              </a:solidFill>
              <a:ea typeface="Calibri"/>
              <a:cs typeface="Segoe UI"/>
            </a:endParaRP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72775-BAAF-40B3-9FAC-8B46330B3486}"/>
              </a:ext>
            </a:extLst>
          </p:cNvPr>
          <p:cNvPicPr>
            <a:picLocks noChangeAspect="1"/>
          </p:cNvPicPr>
          <p:nvPr/>
        </p:nvPicPr>
        <p:blipFill>
          <a:blip r:embed="rId3"/>
          <a:srcRect/>
          <a:stretch/>
        </p:blipFill>
        <p:spPr>
          <a:xfrm>
            <a:off x="9503612" y="2883877"/>
            <a:ext cx="1063651" cy="1223773"/>
          </a:xfrm>
          <a:prstGeom prst="rect">
            <a:avLst/>
          </a:prstGeom>
        </p:spPr>
      </p:pic>
    </p:spTree>
    <p:extLst>
      <p:ext uri="{BB962C8B-B14F-4D97-AF65-F5344CB8AC3E}">
        <p14:creationId xmlns:p14="http://schemas.microsoft.com/office/powerpoint/2010/main" val="137776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147"/>
          <p:cNvSpPr txBox="1">
            <a:spLocks noGrp="1"/>
          </p:cNvSpPr>
          <p:nvPr>
            <p:ph type="title"/>
          </p:nvPr>
        </p:nvSpPr>
        <p:spPr>
          <a:xfrm>
            <a:off x="906901" y="1129214"/>
            <a:ext cx="7811213" cy="5154355"/>
          </a:xfrm>
          <a:prstGeom prst="rect">
            <a:avLst/>
          </a:prstGeom>
        </p:spPr>
        <p:txBody>
          <a:bodyPr spcFirstLastPara="1" vert="horz" lIns="121900" tIns="121900" rIns="121900" bIns="121900" rtlCol="0" anchorCtr="0">
            <a:noAutofit/>
          </a:bodyPr>
          <a:lstStyle/>
          <a:p>
            <a:pPr algn="l">
              <a:lnSpc>
                <a:spcPct val="110000"/>
              </a:lnSpc>
              <a:spcBef>
                <a:spcPts val="0"/>
              </a:spcBef>
            </a:pPr>
            <a:r>
              <a:rPr lang="en-US" sz="2200" dirty="0">
                <a:solidFill>
                  <a:srgbClr val="283D56"/>
                </a:solidFill>
                <a:latin typeface="+mn-lt"/>
              </a:rPr>
              <a:t>NOW, THEREFORE, Doug Burgum, Governor of North Dakota, by virtue of the authority granted under Article V, Section 1 of the North Dakota Constitution, North Dakota Century Code </a:t>
            </a:r>
            <a:r>
              <a:rPr lang="en-US" sz="2200" dirty="0">
                <a:solidFill>
                  <a:srgbClr val="283D56"/>
                </a:solidFill>
                <a:latin typeface="+mn-lt"/>
                <a:cs typeface="Arial"/>
              </a:rPr>
              <a:t>§ </a:t>
            </a:r>
            <a:r>
              <a:rPr lang="en-US" sz="2200" dirty="0">
                <a:solidFill>
                  <a:srgbClr val="283D56"/>
                </a:solidFill>
                <a:latin typeface="+mn-lt"/>
              </a:rPr>
              <a:t>37-17.1 hereby direct that </a:t>
            </a:r>
            <a:r>
              <a:rPr lang="en-US" sz="2200" b="1" dirty="0">
                <a:solidFill>
                  <a:srgbClr val="283D56"/>
                </a:solidFill>
                <a:latin typeface="+mn-lt"/>
              </a:rPr>
              <a:t>all cabinet agencies collaborate with local and tribal governments and law enforcement to </a:t>
            </a:r>
            <a:r>
              <a:rPr lang="en-US" sz="2200" b="1" cap="all" dirty="0">
                <a:solidFill>
                  <a:srgbClr val="283D56"/>
                </a:solidFill>
                <a:latin typeface="+mn-lt"/>
              </a:rPr>
              <a:t>make</a:t>
            </a:r>
            <a:r>
              <a:rPr lang="en-US" sz="2200" b="1" dirty="0">
                <a:solidFill>
                  <a:srgbClr val="283D56"/>
                </a:solidFill>
                <a:latin typeface="+mn-lt"/>
              </a:rPr>
              <a:t> </a:t>
            </a:r>
            <a:r>
              <a:rPr lang="en-US" sz="2200" b="1" cap="all" dirty="0">
                <a:solidFill>
                  <a:srgbClr val="283D56"/>
                </a:solidFill>
                <a:latin typeface="+mn-lt"/>
              </a:rPr>
              <a:t>naloxone readily accessible </a:t>
            </a:r>
            <a:r>
              <a:rPr lang="en-US" sz="2200" b="1" dirty="0">
                <a:solidFill>
                  <a:srgbClr val="283D56"/>
                </a:solidFill>
                <a:latin typeface="+mn-lt"/>
              </a:rPr>
              <a:t>to first responders, individual opioid users and their family members and to community leaders</a:t>
            </a:r>
            <a:r>
              <a:rPr lang="en-US" sz="2200" dirty="0">
                <a:solidFill>
                  <a:srgbClr val="283D56"/>
                </a:solidFill>
                <a:latin typeface="+mn-lt"/>
              </a:rPr>
              <a:t>.</a:t>
            </a:r>
          </a:p>
        </p:txBody>
      </p:sp>
      <p:sp>
        <p:nvSpPr>
          <p:cNvPr id="130" name="Rectangle 1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B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72775-BAAF-40B3-9FAC-8B46330B3486}"/>
              </a:ext>
            </a:extLst>
          </p:cNvPr>
          <p:cNvPicPr>
            <a:picLocks noChangeAspect="1"/>
          </p:cNvPicPr>
          <p:nvPr/>
        </p:nvPicPr>
        <p:blipFill>
          <a:blip r:embed="rId3"/>
          <a:srcRect/>
          <a:stretch/>
        </p:blipFill>
        <p:spPr>
          <a:xfrm>
            <a:off x="9503612" y="2883877"/>
            <a:ext cx="1063651" cy="1223773"/>
          </a:xfrm>
          <a:prstGeom prst="rect">
            <a:avLst/>
          </a:prstGeom>
        </p:spPr>
      </p:pic>
      <p:sp>
        <p:nvSpPr>
          <p:cNvPr id="9" name="Google Shape;1021;p147">
            <a:extLst>
              <a:ext uri="{FF2B5EF4-FFF2-40B4-BE49-F238E27FC236}">
                <a16:creationId xmlns:a16="http://schemas.microsoft.com/office/drawing/2014/main" id="{D557F04C-AAF0-43E4-805D-22C6554403BE}"/>
              </a:ext>
            </a:extLst>
          </p:cNvPr>
          <p:cNvSpPr txBox="1">
            <a:spLocks/>
          </p:cNvSpPr>
          <p:nvPr/>
        </p:nvSpPr>
        <p:spPr>
          <a:xfrm>
            <a:off x="1136428" y="627564"/>
            <a:ext cx="6975941" cy="1325563"/>
          </a:xfrm>
          <a:prstGeom prst="rect">
            <a:avLst/>
          </a:prstGeom>
        </p:spPr>
        <p:txBody>
          <a:bodyPr spcFirstLastPara="1" vert="horz" lIns="121900" tIns="121900" rIns="121900" bIns="1219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283D56"/>
                </a:solidFill>
              </a:rPr>
              <a:t>Executive Order 2016-17</a:t>
            </a:r>
          </a:p>
        </p:txBody>
      </p:sp>
    </p:spTree>
    <p:extLst>
      <p:ext uri="{BB962C8B-B14F-4D97-AF65-F5344CB8AC3E}">
        <p14:creationId xmlns:p14="http://schemas.microsoft.com/office/powerpoint/2010/main" val="213021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5" name="Picture 4">
            <a:extLst>
              <a:ext uri="{FF2B5EF4-FFF2-40B4-BE49-F238E27FC236}">
                <a16:creationId xmlns:a16="http://schemas.microsoft.com/office/drawing/2014/main" id="{3F552681-5B4B-40AE-AE26-356C4234C8CB}"/>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11734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 name="Google Shape;1021;p147">
            <a:extLst>
              <a:ext uri="{FF2B5EF4-FFF2-40B4-BE49-F238E27FC236}">
                <a16:creationId xmlns:a16="http://schemas.microsoft.com/office/drawing/2014/main" id="{D12B20E1-10DA-4C91-AC4F-B5A7B3403D65}"/>
              </a:ext>
            </a:extLst>
          </p:cNvPr>
          <p:cNvSpPr txBox="1">
            <a:spLocks noGrp="1"/>
          </p:cNvSpPr>
          <p:nvPr>
            <p:ph type="title"/>
          </p:nvPr>
        </p:nvSpPr>
        <p:spPr>
          <a:xfrm>
            <a:off x="838200" y="894027"/>
            <a:ext cx="3494362" cy="4782873"/>
          </a:xfrm>
          <a:prstGeom prst="rect">
            <a:avLst/>
          </a:prstGeom>
        </p:spPr>
        <p:txBody>
          <a:bodyPr spcFirstLastPara="1" vert="horz" lIns="121900" tIns="121900" rIns="121900" bIns="121900" rtlCol="0" anchorCtr="0">
            <a:normAutofit/>
          </a:bodyPr>
          <a:lstStyle/>
          <a:p>
            <a:pPr algn="r">
              <a:spcBef>
                <a:spcPts val="0"/>
              </a:spcBef>
              <a:buClr>
                <a:schemeClr val="dk1"/>
              </a:buClr>
              <a:buSzPts val="1400"/>
            </a:pPr>
            <a:r>
              <a:rPr lang="en-US" b="1" dirty="0">
                <a:solidFill>
                  <a:srgbClr val="283D56"/>
                </a:solidFill>
                <a:ea typeface="Roboto Condensed"/>
              </a:rPr>
              <a:t>Naloxone availability</a:t>
            </a:r>
          </a:p>
        </p:txBody>
      </p:sp>
      <p:sp>
        <p:nvSpPr>
          <p:cNvPr id="11" name="Google Shape;1020;p147">
            <a:extLst>
              <a:ext uri="{FF2B5EF4-FFF2-40B4-BE49-F238E27FC236}">
                <a16:creationId xmlns:a16="http://schemas.microsoft.com/office/drawing/2014/main" id="{E1CB6805-5608-41B5-B2B1-23EC80C01733}"/>
              </a:ext>
            </a:extLst>
          </p:cNvPr>
          <p:cNvSpPr txBox="1">
            <a:spLocks/>
          </p:cNvSpPr>
          <p:nvPr/>
        </p:nvSpPr>
        <p:spPr>
          <a:xfrm>
            <a:off x="4976032" y="1746738"/>
            <a:ext cx="6377768" cy="3259016"/>
          </a:xfrm>
          <a:prstGeom prst="rect">
            <a:avLst/>
          </a:prstGeom>
        </p:spPr>
        <p:txBody>
          <a:bodyPr spcFirstLastPara="1" vert="horz" lIns="121900" tIns="121900" rIns="121900" bIns="121900" rtlCol="0" anchor="ctr" anchorCtr="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283D56"/>
                </a:solidFill>
              </a:rPr>
              <a:t>Anyone at risk for having or witnessing an opioid overdose can obtain a prescription. </a:t>
            </a:r>
            <a:r>
              <a:rPr lang="en-US" sz="2400" dirty="0">
                <a:solidFill>
                  <a:srgbClr val="283D56"/>
                </a:solidFill>
              </a:rPr>
              <a:t>(North Dakota Century code 23-01-42)</a:t>
            </a:r>
          </a:p>
          <a:p>
            <a:endParaRPr lang="en-US" dirty="0">
              <a:solidFill>
                <a:srgbClr val="283D56"/>
              </a:solidFill>
            </a:endParaRPr>
          </a:p>
          <a:p>
            <a:pPr marL="0" indent="0">
              <a:buNone/>
            </a:pPr>
            <a:r>
              <a:rPr lang="en-US" dirty="0">
                <a:solidFill>
                  <a:srgbClr val="283D56"/>
                </a:solidFill>
              </a:rPr>
              <a:t>A physician or local pharmacists can write a prescription to anyone for naloxone. </a:t>
            </a:r>
          </a:p>
        </p:txBody>
      </p:sp>
      <p:cxnSp>
        <p:nvCxnSpPr>
          <p:cNvPr id="8" name="Straight Connector 7">
            <a:extLst>
              <a:ext uri="{FF2B5EF4-FFF2-40B4-BE49-F238E27FC236}">
                <a16:creationId xmlns:a16="http://schemas.microsoft.com/office/drawing/2014/main" id="{AB5CA8A4-D253-459B-AC0E-C1FEFAF54BAC}"/>
              </a:ext>
            </a:extLst>
          </p:cNvPr>
          <p:cNvCxnSpPr/>
          <p:nvPr/>
        </p:nvCxnSpPr>
        <p:spPr>
          <a:xfrm>
            <a:off x="4700954" y="1746738"/>
            <a:ext cx="0" cy="3259016"/>
          </a:xfrm>
          <a:prstGeom prst="line">
            <a:avLst/>
          </a:prstGeom>
          <a:ln>
            <a:solidFill>
              <a:srgbClr val="283D5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642147-FDCE-408E-A081-B62B0E6C7B31}"/>
              </a:ext>
            </a:extLst>
          </p:cNvPr>
          <p:cNvPicPr>
            <a:picLocks noChangeAspect="1"/>
          </p:cNvPicPr>
          <p:nvPr/>
        </p:nvPicPr>
        <p:blipFill>
          <a:blip r:embed="rId3">
            <a:alphaModFix amt="50000"/>
          </a:blip>
          <a:stretch>
            <a:fillRect/>
          </a:stretch>
        </p:blipFill>
        <p:spPr>
          <a:xfrm>
            <a:off x="10972801" y="5812577"/>
            <a:ext cx="980722" cy="850921"/>
          </a:xfrm>
          <a:prstGeom prst="rect">
            <a:avLst/>
          </a:prstGeom>
        </p:spPr>
      </p:pic>
    </p:spTree>
    <p:extLst>
      <p:ext uri="{BB962C8B-B14F-4D97-AF65-F5344CB8AC3E}">
        <p14:creationId xmlns:p14="http://schemas.microsoft.com/office/powerpoint/2010/main" val="26852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marL="0" marR="0" lvl="0" indent="0" algn="l" defTabSz="914423" rtl="0" eaLnBrk="1" fontAlgn="auto" latinLnBrk="0" hangingPunct="1">
              <a:lnSpc>
                <a:spcPct val="100000"/>
              </a:lnSpc>
              <a:spcBef>
                <a:spcPts val="0"/>
              </a:spcBef>
              <a:spcAft>
                <a:spcPts val="0"/>
              </a:spcAft>
              <a:buClr>
                <a:prstClr val="black"/>
              </a:buClr>
              <a:buSzPts val="1400"/>
              <a:buFontTx/>
              <a:buNone/>
              <a:tabLst/>
              <a:defRPr/>
            </a:pPr>
            <a:endParaRPr kumimoji="0" lang="en-US" sz="2200" b="0" i="0" u="none" strike="noStrike" kern="1200" cap="all" spc="50" normalizeH="0" baseline="0" noProof="0" dirty="0">
              <a:ln>
                <a:noFill/>
              </a:ln>
              <a:solidFill>
                <a:srgbClr val="44546A"/>
              </a:solidFill>
              <a:effectLst/>
              <a:uLnTx/>
              <a:uFillTx/>
              <a:latin typeface="Segoe UI"/>
              <a:ea typeface="Segoe UI Black" panose="020B0A02040204020203" pitchFamily="34" charset="0"/>
              <a:cs typeface="Segoe UI" panose="020B0502040204020203" pitchFamily="34" charset="0"/>
              <a:sym typeface="Calibri"/>
            </a:endParaRPr>
          </a:p>
        </p:txBody>
      </p:sp>
      <p:pic>
        <p:nvPicPr>
          <p:cNvPr id="5" name="Picture 4">
            <a:extLst>
              <a:ext uri="{FF2B5EF4-FFF2-40B4-BE49-F238E27FC236}">
                <a16:creationId xmlns:a16="http://schemas.microsoft.com/office/drawing/2014/main" id="{19B30189-0F65-4797-B710-7160D4BE2D66}"/>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266344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pic>
        <p:nvPicPr>
          <p:cNvPr id="9" name="Picture 8">
            <a:extLst>
              <a:ext uri="{FF2B5EF4-FFF2-40B4-BE49-F238E27FC236}">
                <a16:creationId xmlns:a16="http://schemas.microsoft.com/office/drawing/2014/main" id="{8E7FA42B-FED8-407A-85E7-02B14697FCA0}"/>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13555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95047" y="667520"/>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Narrow" panose="020B0606020202030204" pitchFamily="34" charset="0"/>
              </a:rPr>
              <a:t>Local Opioid Statistics</a:t>
            </a:r>
          </a:p>
        </p:txBody>
      </p:sp>
      <p:sp>
        <p:nvSpPr>
          <p:cNvPr id="8" name="Content Placeholder 7">
            <a:extLst>
              <a:ext uri="{FF2B5EF4-FFF2-40B4-BE49-F238E27FC236}">
                <a16:creationId xmlns:a16="http://schemas.microsoft.com/office/drawing/2014/main" id="{E6D20ADF-00F4-45BB-80CF-27972C63A1AE}"/>
              </a:ext>
            </a:extLst>
          </p:cNvPr>
          <p:cNvSpPr>
            <a:spLocks noGrp="1"/>
          </p:cNvSpPr>
          <p:nvPr>
            <p:ph idx="1"/>
          </p:nvPr>
        </p:nvSpPr>
        <p:spPr/>
        <p:txBody>
          <a:bodyPr/>
          <a:lstStyle/>
          <a:p>
            <a:r>
              <a:rPr lang="en-US" i="1" dirty="0">
                <a:solidFill>
                  <a:schemeClr val="bg1"/>
                </a:solidFill>
              </a:rPr>
              <a:t>COMMUNITY ADD INFORMATION OR DELETE SLIDE</a:t>
            </a:r>
          </a:p>
        </p:txBody>
      </p:sp>
    </p:spTree>
    <p:extLst>
      <p:ext uri="{BB962C8B-B14F-4D97-AF65-F5344CB8AC3E}">
        <p14:creationId xmlns:p14="http://schemas.microsoft.com/office/powerpoint/2010/main" val="28699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3" name="Google Shape;1664;p230">
            <a:extLst>
              <a:ext uri="{FF2B5EF4-FFF2-40B4-BE49-F238E27FC236}">
                <a16:creationId xmlns:a16="http://schemas.microsoft.com/office/drawing/2014/main" id="{BEE0B33F-2C0B-4817-BA8F-929C24C86E26}"/>
              </a:ext>
            </a:extLst>
          </p:cNvPr>
          <p:cNvSpPr txBox="1">
            <a:spLocks/>
          </p:cNvSpPr>
          <p:nvPr/>
        </p:nvSpPr>
        <p:spPr>
          <a:xfrm>
            <a:off x="88231" y="5541794"/>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00000"/>
              </a:lnSpc>
              <a:spcBef>
                <a:spcPts val="0"/>
              </a:spcBef>
              <a:buClr>
                <a:schemeClr val="dk1"/>
              </a:buClr>
              <a:buSzPts val="1400"/>
            </a:pPr>
            <a:endParaRPr lang="en-US" sz="2200" dirty="0">
              <a:latin typeface="+mj-lt"/>
              <a:sym typeface="Calibri"/>
            </a:endParaRPr>
          </a:p>
        </p:txBody>
      </p:sp>
      <p:pic>
        <p:nvPicPr>
          <p:cNvPr id="5" name="Picture 4">
            <a:extLst>
              <a:ext uri="{FF2B5EF4-FFF2-40B4-BE49-F238E27FC236}">
                <a16:creationId xmlns:a16="http://schemas.microsoft.com/office/drawing/2014/main" id="{61694BC2-2E05-4800-B534-B26760587356}"/>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25608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 name="Google Shape;1021;p147">
            <a:extLst>
              <a:ext uri="{FF2B5EF4-FFF2-40B4-BE49-F238E27FC236}">
                <a16:creationId xmlns:a16="http://schemas.microsoft.com/office/drawing/2014/main" id="{D12B20E1-10DA-4C91-AC4F-B5A7B3403D65}"/>
              </a:ext>
            </a:extLst>
          </p:cNvPr>
          <p:cNvSpPr txBox="1">
            <a:spLocks noGrp="1"/>
          </p:cNvSpPr>
          <p:nvPr>
            <p:ph type="title"/>
          </p:nvPr>
        </p:nvSpPr>
        <p:spPr>
          <a:xfrm>
            <a:off x="838200" y="894027"/>
            <a:ext cx="3494362" cy="4782873"/>
          </a:xfrm>
          <a:prstGeom prst="rect">
            <a:avLst/>
          </a:prstGeom>
        </p:spPr>
        <p:txBody>
          <a:bodyPr spcFirstLastPara="1" vert="horz" lIns="121900" tIns="121900" rIns="121900" bIns="121900" rtlCol="0" anchorCtr="0">
            <a:normAutofit/>
          </a:bodyPr>
          <a:lstStyle/>
          <a:p>
            <a:pPr algn="r">
              <a:spcBef>
                <a:spcPts val="0"/>
              </a:spcBef>
              <a:buClr>
                <a:schemeClr val="dk1"/>
              </a:buClr>
              <a:buSzPts val="1400"/>
            </a:pPr>
            <a:r>
              <a:rPr lang="en-US" b="1" dirty="0">
                <a:solidFill>
                  <a:srgbClr val="283D56"/>
                </a:solidFill>
                <a:latin typeface="+mj-lt"/>
                <a:ea typeface="Roboto Condensed"/>
                <a:cs typeface="Roboto Condensed"/>
                <a:sym typeface="Roboto Condensed"/>
              </a:rPr>
              <a:t>Who is at highest risk?</a:t>
            </a:r>
            <a:endParaRPr lang="en-US" b="1" dirty="0">
              <a:solidFill>
                <a:srgbClr val="283D56"/>
              </a:solidFill>
              <a:latin typeface="+mj-lt"/>
            </a:endParaRPr>
          </a:p>
        </p:txBody>
      </p:sp>
      <p:sp>
        <p:nvSpPr>
          <p:cNvPr id="11" name="Google Shape;1020;p147">
            <a:extLst>
              <a:ext uri="{FF2B5EF4-FFF2-40B4-BE49-F238E27FC236}">
                <a16:creationId xmlns:a16="http://schemas.microsoft.com/office/drawing/2014/main" id="{E1CB6805-5608-41B5-B2B1-23EC80C01733}"/>
              </a:ext>
            </a:extLst>
          </p:cNvPr>
          <p:cNvSpPr txBox="1">
            <a:spLocks/>
          </p:cNvSpPr>
          <p:nvPr/>
        </p:nvSpPr>
        <p:spPr>
          <a:xfrm>
            <a:off x="4976032" y="1746738"/>
            <a:ext cx="6377768" cy="3259016"/>
          </a:xfrm>
          <a:prstGeom prst="rect">
            <a:avLst/>
          </a:prstGeom>
        </p:spPr>
        <p:txBody>
          <a:bodyPr spcFirstLastPara="1" vert="horz" lIns="121900" tIns="121900" rIns="121900" bIns="1219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283D56"/>
                </a:solidFill>
              </a:rPr>
              <a:t>Anyone</a:t>
            </a:r>
            <a:r>
              <a:rPr lang="en-US" sz="2800" dirty="0">
                <a:solidFill>
                  <a:srgbClr val="283D56"/>
                </a:solidFill>
              </a:rPr>
              <a:t> who uses prescription opioids or illegal opioids are at risk for an overdose.</a:t>
            </a:r>
          </a:p>
        </p:txBody>
      </p:sp>
      <p:cxnSp>
        <p:nvCxnSpPr>
          <p:cNvPr id="8" name="Straight Connector 7">
            <a:extLst>
              <a:ext uri="{FF2B5EF4-FFF2-40B4-BE49-F238E27FC236}">
                <a16:creationId xmlns:a16="http://schemas.microsoft.com/office/drawing/2014/main" id="{AB5CA8A4-D253-459B-AC0E-C1FEFAF54BAC}"/>
              </a:ext>
            </a:extLst>
          </p:cNvPr>
          <p:cNvCxnSpPr/>
          <p:nvPr/>
        </p:nvCxnSpPr>
        <p:spPr>
          <a:xfrm>
            <a:off x="4700954" y="1746738"/>
            <a:ext cx="0" cy="3259016"/>
          </a:xfrm>
          <a:prstGeom prst="line">
            <a:avLst/>
          </a:prstGeom>
          <a:ln>
            <a:solidFill>
              <a:srgbClr val="283D5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642147-FDCE-408E-A081-B62B0E6C7B31}"/>
              </a:ext>
            </a:extLst>
          </p:cNvPr>
          <p:cNvPicPr>
            <a:picLocks noChangeAspect="1"/>
          </p:cNvPicPr>
          <p:nvPr/>
        </p:nvPicPr>
        <p:blipFill>
          <a:blip r:embed="rId3">
            <a:alphaModFix amt="50000"/>
          </a:blip>
          <a:stretch>
            <a:fillRect/>
          </a:stretch>
        </p:blipFill>
        <p:spPr>
          <a:xfrm>
            <a:off x="10972801" y="5812577"/>
            <a:ext cx="980722" cy="850921"/>
          </a:xfrm>
          <a:prstGeom prst="rect">
            <a:avLst/>
          </a:prstGeom>
        </p:spPr>
      </p:pic>
    </p:spTree>
    <p:extLst>
      <p:ext uri="{BB962C8B-B14F-4D97-AF65-F5344CB8AC3E}">
        <p14:creationId xmlns:p14="http://schemas.microsoft.com/office/powerpoint/2010/main" val="1857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 name="Google Shape;1021;p147">
            <a:extLst>
              <a:ext uri="{FF2B5EF4-FFF2-40B4-BE49-F238E27FC236}">
                <a16:creationId xmlns:a16="http://schemas.microsoft.com/office/drawing/2014/main" id="{D12B20E1-10DA-4C91-AC4F-B5A7B3403D65}"/>
              </a:ext>
            </a:extLst>
          </p:cNvPr>
          <p:cNvSpPr txBox="1">
            <a:spLocks noGrp="1"/>
          </p:cNvSpPr>
          <p:nvPr>
            <p:ph type="title"/>
          </p:nvPr>
        </p:nvSpPr>
        <p:spPr>
          <a:xfrm>
            <a:off x="838200" y="894027"/>
            <a:ext cx="3494362" cy="4782873"/>
          </a:xfrm>
          <a:prstGeom prst="rect">
            <a:avLst/>
          </a:prstGeom>
        </p:spPr>
        <p:txBody>
          <a:bodyPr spcFirstLastPara="1" vert="horz" lIns="121900" tIns="121900" rIns="121900" bIns="121900" rtlCol="0" anchorCtr="0">
            <a:normAutofit/>
          </a:bodyPr>
          <a:lstStyle/>
          <a:p>
            <a:pPr algn="r">
              <a:spcBef>
                <a:spcPts val="0"/>
              </a:spcBef>
              <a:buClr>
                <a:schemeClr val="dk1"/>
              </a:buClr>
              <a:buSzPts val="1400"/>
            </a:pPr>
            <a:r>
              <a:rPr lang="en-US" b="1" dirty="0">
                <a:solidFill>
                  <a:srgbClr val="283D56"/>
                </a:solidFill>
                <a:latin typeface="+mj-lt"/>
                <a:ea typeface="Roboto Condensed"/>
                <a:cs typeface="Roboto Condensed"/>
                <a:sym typeface="Roboto Condensed"/>
              </a:rPr>
              <a:t>Who is at highest risk?</a:t>
            </a:r>
            <a:endParaRPr lang="en-US" b="1" dirty="0">
              <a:solidFill>
                <a:srgbClr val="283D56"/>
              </a:solidFill>
              <a:latin typeface="+mj-lt"/>
            </a:endParaRPr>
          </a:p>
        </p:txBody>
      </p:sp>
      <p:sp>
        <p:nvSpPr>
          <p:cNvPr id="11" name="Google Shape;1020;p147">
            <a:extLst>
              <a:ext uri="{FF2B5EF4-FFF2-40B4-BE49-F238E27FC236}">
                <a16:creationId xmlns:a16="http://schemas.microsoft.com/office/drawing/2014/main" id="{E1CB6805-5608-41B5-B2B1-23EC80C01733}"/>
              </a:ext>
            </a:extLst>
          </p:cNvPr>
          <p:cNvSpPr txBox="1">
            <a:spLocks/>
          </p:cNvSpPr>
          <p:nvPr/>
        </p:nvSpPr>
        <p:spPr>
          <a:xfrm>
            <a:off x="4976032" y="1746738"/>
            <a:ext cx="6377768" cy="3259016"/>
          </a:xfrm>
          <a:prstGeom prst="rect">
            <a:avLst/>
          </a:prstGeom>
        </p:spPr>
        <p:txBody>
          <a:bodyPr spcFirstLastPara="1" vert="horz" lIns="121900" tIns="121900" rIns="121900" bIns="121900" rtlCol="0" anchor="ctr"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283D56"/>
                </a:solidFill>
              </a:rPr>
              <a:t>Anyone who:</a:t>
            </a:r>
          </a:p>
          <a:p>
            <a:pPr lvl="1"/>
            <a:r>
              <a:rPr lang="en-US" b="1" dirty="0">
                <a:solidFill>
                  <a:srgbClr val="283D56"/>
                </a:solidFill>
              </a:rPr>
              <a:t>Accidentally or deliberately takes an extra dose</a:t>
            </a:r>
            <a:r>
              <a:rPr lang="en-US" dirty="0">
                <a:solidFill>
                  <a:srgbClr val="283D56"/>
                </a:solidFill>
              </a:rPr>
              <a:t> or misuses a prescription opioid</a:t>
            </a:r>
          </a:p>
          <a:p>
            <a:pPr lvl="1"/>
            <a:r>
              <a:rPr lang="en-US" b="1" dirty="0">
                <a:solidFill>
                  <a:srgbClr val="283D56"/>
                </a:solidFill>
              </a:rPr>
              <a:t>Receives more than one </a:t>
            </a:r>
            <a:r>
              <a:rPr lang="en-US" dirty="0">
                <a:solidFill>
                  <a:srgbClr val="283D56"/>
                </a:solidFill>
              </a:rPr>
              <a:t>opioid medication prescription</a:t>
            </a:r>
          </a:p>
          <a:p>
            <a:pPr lvl="1"/>
            <a:r>
              <a:rPr lang="en-US" dirty="0">
                <a:solidFill>
                  <a:srgbClr val="283D56"/>
                </a:solidFill>
              </a:rPr>
              <a:t>Takes opioid medications </a:t>
            </a:r>
            <a:r>
              <a:rPr lang="en-US" b="1" dirty="0">
                <a:solidFill>
                  <a:srgbClr val="283D56"/>
                </a:solidFill>
              </a:rPr>
              <a:t>prescribed for someone else</a:t>
            </a:r>
          </a:p>
          <a:p>
            <a:pPr lvl="1"/>
            <a:r>
              <a:rPr lang="en-US" b="1" dirty="0">
                <a:solidFill>
                  <a:srgbClr val="283D56"/>
                </a:solidFill>
              </a:rPr>
              <a:t>Injects or snorts</a:t>
            </a:r>
            <a:r>
              <a:rPr lang="en-US" dirty="0">
                <a:solidFill>
                  <a:srgbClr val="283D56"/>
                </a:solidFill>
              </a:rPr>
              <a:t> opioids</a:t>
            </a:r>
          </a:p>
        </p:txBody>
      </p:sp>
      <p:cxnSp>
        <p:nvCxnSpPr>
          <p:cNvPr id="8" name="Straight Connector 7">
            <a:extLst>
              <a:ext uri="{FF2B5EF4-FFF2-40B4-BE49-F238E27FC236}">
                <a16:creationId xmlns:a16="http://schemas.microsoft.com/office/drawing/2014/main" id="{AB5CA8A4-D253-459B-AC0E-C1FEFAF54BAC}"/>
              </a:ext>
            </a:extLst>
          </p:cNvPr>
          <p:cNvCxnSpPr/>
          <p:nvPr/>
        </p:nvCxnSpPr>
        <p:spPr>
          <a:xfrm>
            <a:off x="4700954" y="1746738"/>
            <a:ext cx="0" cy="3259016"/>
          </a:xfrm>
          <a:prstGeom prst="line">
            <a:avLst/>
          </a:prstGeom>
          <a:ln>
            <a:solidFill>
              <a:srgbClr val="283D5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642147-FDCE-408E-A081-B62B0E6C7B31}"/>
              </a:ext>
            </a:extLst>
          </p:cNvPr>
          <p:cNvPicPr>
            <a:picLocks noChangeAspect="1"/>
          </p:cNvPicPr>
          <p:nvPr/>
        </p:nvPicPr>
        <p:blipFill>
          <a:blip r:embed="rId3">
            <a:alphaModFix amt="50000"/>
          </a:blip>
          <a:stretch>
            <a:fillRect/>
          </a:stretch>
        </p:blipFill>
        <p:spPr>
          <a:xfrm>
            <a:off x="10972801" y="5812577"/>
            <a:ext cx="980722" cy="850921"/>
          </a:xfrm>
          <a:prstGeom prst="rect">
            <a:avLst/>
          </a:prstGeom>
        </p:spPr>
      </p:pic>
    </p:spTree>
    <p:extLst>
      <p:ext uri="{BB962C8B-B14F-4D97-AF65-F5344CB8AC3E}">
        <p14:creationId xmlns:p14="http://schemas.microsoft.com/office/powerpoint/2010/main" val="24788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 name="Google Shape;1021;p147">
            <a:extLst>
              <a:ext uri="{FF2B5EF4-FFF2-40B4-BE49-F238E27FC236}">
                <a16:creationId xmlns:a16="http://schemas.microsoft.com/office/drawing/2014/main" id="{D12B20E1-10DA-4C91-AC4F-B5A7B3403D65}"/>
              </a:ext>
            </a:extLst>
          </p:cNvPr>
          <p:cNvSpPr txBox="1">
            <a:spLocks noGrp="1"/>
          </p:cNvSpPr>
          <p:nvPr>
            <p:ph type="title"/>
          </p:nvPr>
        </p:nvSpPr>
        <p:spPr>
          <a:xfrm>
            <a:off x="838200" y="894027"/>
            <a:ext cx="3494362" cy="4782873"/>
          </a:xfrm>
          <a:prstGeom prst="rect">
            <a:avLst/>
          </a:prstGeom>
        </p:spPr>
        <p:txBody>
          <a:bodyPr spcFirstLastPara="1" vert="horz" lIns="121900" tIns="121900" rIns="121900" bIns="121900" rtlCol="0" anchorCtr="0">
            <a:normAutofit/>
          </a:bodyPr>
          <a:lstStyle/>
          <a:p>
            <a:pPr algn="r">
              <a:spcBef>
                <a:spcPts val="0"/>
              </a:spcBef>
              <a:buClr>
                <a:schemeClr val="dk1"/>
              </a:buClr>
              <a:buSzPts val="1400"/>
            </a:pPr>
            <a:r>
              <a:rPr lang="en-US" b="1" dirty="0">
                <a:solidFill>
                  <a:srgbClr val="283D56"/>
                </a:solidFill>
                <a:latin typeface="+mj-lt"/>
                <a:ea typeface="Roboto Condensed"/>
                <a:cs typeface="Roboto Condensed"/>
                <a:sym typeface="Roboto Condensed"/>
              </a:rPr>
              <a:t>Who is at highest risk?</a:t>
            </a:r>
            <a:endParaRPr lang="en-US" b="1" dirty="0">
              <a:solidFill>
                <a:srgbClr val="283D56"/>
              </a:solidFill>
              <a:latin typeface="+mj-lt"/>
            </a:endParaRPr>
          </a:p>
        </p:txBody>
      </p:sp>
      <p:sp>
        <p:nvSpPr>
          <p:cNvPr id="11" name="Google Shape;1020;p147">
            <a:extLst>
              <a:ext uri="{FF2B5EF4-FFF2-40B4-BE49-F238E27FC236}">
                <a16:creationId xmlns:a16="http://schemas.microsoft.com/office/drawing/2014/main" id="{E1CB6805-5608-41B5-B2B1-23EC80C01733}"/>
              </a:ext>
            </a:extLst>
          </p:cNvPr>
          <p:cNvSpPr txBox="1">
            <a:spLocks/>
          </p:cNvSpPr>
          <p:nvPr/>
        </p:nvSpPr>
        <p:spPr>
          <a:xfrm>
            <a:off x="4976032" y="1283606"/>
            <a:ext cx="6377768" cy="4528971"/>
          </a:xfrm>
          <a:prstGeom prst="rect">
            <a:avLst/>
          </a:prstGeom>
        </p:spPr>
        <p:txBody>
          <a:bodyPr spcFirstLastPara="1" vert="horz" lIns="121900" tIns="121900" rIns="121900" bIns="121900" rtlCol="0" anchor="ctr" anchorCtr="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solidFill>
                  <a:srgbClr val="283D56"/>
                </a:solidFill>
              </a:rPr>
              <a:t>Anyone who:</a:t>
            </a:r>
          </a:p>
          <a:p>
            <a:pPr lvl="1"/>
            <a:r>
              <a:rPr lang="en-US" sz="3100" b="1" dirty="0">
                <a:solidFill>
                  <a:srgbClr val="283D56"/>
                </a:solidFill>
              </a:rPr>
              <a:t>Combines opioids – prescribed or illicit – with alcohol, certain other medications</a:t>
            </a:r>
            <a:endParaRPr lang="en-US" sz="3100" strike="sngStrike" dirty="0">
              <a:solidFill>
                <a:srgbClr val="283D56"/>
              </a:solidFill>
            </a:endParaRPr>
          </a:p>
          <a:p>
            <a:pPr lvl="2"/>
            <a:r>
              <a:rPr lang="en-US" sz="3100" dirty="0">
                <a:solidFill>
                  <a:srgbClr val="283D56"/>
                </a:solidFill>
              </a:rPr>
              <a:t>Even some over-the-counter products that depress breathing, heart rate, and other functions of the central nervous systems</a:t>
            </a:r>
          </a:p>
          <a:p>
            <a:pPr lvl="1"/>
            <a:r>
              <a:rPr lang="en-US" sz="3100" dirty="0">
                <a:solidFill>
                  <a:srgbClr val="283D56"/>
                </a:solidFill>
              </a:rPr>
              <a:t>Is prescribed opioids with a </a:t>
            </a:r>
            <a:r>
              <a:rPr lang="en-US" sz="3100" b="1" dirty="0">
                <a:solidFill>
                  <a:srgbClr val="283D56"/>
                </a:solidFill>
              </a:rPr>
              <a:t>history of addiction</a:t>
            </a:r>
          </a:p>
          <a:p>
            <a:pPr lvl="1"/>
            <a:r>
              <a:rPr lang="en-US" sz="3100" dirty="0">
                <a:solidFill>
                  <a:srgbClr val="283D56"/>
                </a:solidFill>
              </a:rPr>
              <a:t>Has an opioid use disorder and has been</a:t>
            </a:r>
            <a:r>
              <a:rPr lang="en-US" sz="3100" b="1" dirty="0">
                <a:solidFill>
                  <a:srgbClr val="283D56"/>
                </a:solidFill>
              </a:rPr>
              <a:t> recently released from               detoxification, incarceration, or treatment</a:t>
            </a:r>
          </a:p>
        </p:txBody>
      </p:sp>
      <p:cxnSp>
        <p:nvCxnSpPr>
          <p:cNvPr id="8" name="Straight Connector 7">
            <a:extLst>
              <a:ext uri="{FF2B5EF4-FFF2-40B4-BE49-F238E27FC236}">
                <a16:creationId xmlns:a16="http://schemas.microsoft.com/office/drawing/2014/main" id="{AB5CA8A4-D253-459B-AC0E-C1FEFAF54BAC}"/>
              </a:ext>
            </a:extLst>
          </p:cNvPr>
          <p:cNvCxnSpPr/>
          <p:nvPr/>
        </p:nvCxnSpPr>
        <p:spPr>
          <a:xfrm>
            <a:off x="4700954" y="1746738"/>
            <a:ext cx="0" cy="3259016"/>
          </a:xfrm>
          <a:prstGeom prst="line">
            <a:avLst/>
          </a:prstGeom>
          <a:ln>
            <a:solidFill>
              <a:srgbClr val="283D5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642147-FDCE-408E-A081-B62B0E6C7B31}"/>
              </a:ext>
            </a:extLst>
          </p:cNvPr>
          <p:cNvPicPr>
            <a:picLocks noChangeAspect="1"/>
          </p:cNvPicPr>
          <p:nvPr/>
        </p:nvPicPr>
        <p:blipFill>
          <a:blip r:embed="rId3">
            <a:alphaModFix amt="50000"/>
          </a:blip>
          <a:stretch>
            <a:fillRect/>
          </a:stretch>
        </p:blipFill>
        <p:spPr>
          <a:xfrm>
            <a:off x="10972801" y="5812577"/>
            <a:ext cx="980722" cy="850921"/>
          </a:xfrm>
          <a:prstGeom prst="rect">
            <a:avLst/>
          </a:prstGeom>
        </p:spPr>
      </p:pic>
    </p:spTree>
    <p:extLst>
      <p:ext uri="{BB962C8B-B14F-4D97-AF65-F5344CB8AC3E}">
        <p14:creationId xmlns:p14="http://schemas.microsoft.com/office/powerpoint/2010/main" val="8139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ND">
      <a:dk1>
        <a:sysClr val="windowText" lastClr="000000"/>
      </a:dk1>
      <a:lt1>
        <a:sysClr val="window" lastClr="FFFFFF"/>
      </a:lt1>
      <a:dk2>
        <a:srgbClr val="44546A"/>
      </a:dk2>
      <a:lt2>
        <a:srgbClr val="E7E6E6"/>
      </a:lt2>
      <a:accent1>
        <a:srgbClr val="78C044"/>
      </a:accent1>
      <a:accent2>
        <a:srgbClr val="133244"/>
      </a:accent2>
      <a:accent3>
        <a:srgbClr val="D34727"/>
      </a:accent3>
      <a:accent4>
        <a:srgbClr val="796E66"/>
      </a:accent4>
      <a:accent5>
        <a:srgbClr val="049FDA"/>
      </a:accent5>
      <a:accent6>
        <a:srgbClr val="B3BD35"/>
      </a:accent6>
      <a:hlink>
        <a:srgbClr val="0563C1"/>
      </a:hlink>
      <a:folHlink>
        <a:srgbClr val="954F72"/>
      </a:folHlink>
    </a:clrScheme>
    <a:fontScheme name="Custom 1">
      <a:majorFont>
        <a:latin typeface="Segoe UI"/>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1835</Words>
  <Application>Microsoft Office PowerPoint</Application>
  <PresentationFormat>Widescreen</PresentationFormat>
  <Paragraphs>181</Paragraphs>
  <Slides>37</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Narrow</vt:lpstr>
      <vt:lpstr>Calibri</vt:lpstr>
      <vt:lpstr>Segoe UI</vt:lpstr>
      <vt:lpstr>1_Office Theme</vt:lpstr>
      <vt:lpstr>PowerPoint Presentation</vt:lpstr>
      <vt:lpstr>PowerPoint Presentation</vt:lpstr>
      <vt:lpstr>PowerPoint Presentation</vt:lpstr>
      <vt:lpstr>PowerPoint Presentation</vt:lpstr>
      <vt:lpstr>PowerPoint Presentation</vt:lpstr>
      <vt:lpstr>PowerPoint Presentation</vt:lpstr>
      <vt:lpstr>Who is at highest risk?</vt:lpstr>
      <vt:lpstr>Who is at highest risk?</vt:lpstr>
      <vt:lpstr>Who is at highest risk?</vt:lpstr>
      <vt:lpstr>PowerPoint Presentation</vt:lpstr>
      <vt:lpstr>Signs of Overdose</vt:lpstr>
      <vt:lpstr>Signs of Overdose</vt:lpstr>
      <vt:lpstr>Overdose Progression</vt:lpstr>
      <vt:lpstr>PowerPoint Presentation</vt:lpstr>
      <vt:lpstr>Naloxone is an antidote to overdose of heroin or other opioid drugs. It works by blocking the effects of opioids in a person’s system, helping to restore breathing.</vt:lpstr>
      <vt:lpstr>PowerPoint Presentation</vt:lpstr>
      <vt:lpstr>PowerPoint Presentation</vt:lpstr>
      <vt:lpstr>PowerPoint Presentation</vt:lpstr>
      <vt:lpstr>Three FDA-Approved Formulations of Naloxone: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for Using NARCAN® Nasal Spray 4mg</vt:lpstr>
      <vt:lpstr>SUMMARY: Overdose Response</vt:lpstr>
      <vt:lpstr>PowerPoint Presentation</vt:lpstr>
      <vt:lpstr>The ND Good Samaritan Law was passed to encourage friends, family members, and bystanders to call 911 in the event of an overdose.</vt:lpstr>
      <vt:lpstr>According to North Dakota law, any individual (family, friends, or community member) is protected from civil or criminal liability for giving naloxone for a suspected opioid overdose.  North Dakota Century Code 23-01-42</vt:lpstr>
      <vt:lpstr>NOW, THEREFORE, Doug Burgum, Governor of North Dakota, by virtue of the authority granted under Article V, Section 1 of the North Dakota Constitution, North Dakota Century Code § 37-17.1 hereby direct that all cabinet agencies collaborate with local and tribal governments and law enforcement to make naloxone readily accessible to first responders, individual opioid users and their family members and to community leaders.</vt:lpstr>
      <vt:lpstr>PowerPoint Presentation</vt:lpstr>
      <vt:lpstr>Naloxone availability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Steinert, Amy</dc:creator>
  <cp:lastModifiedBy>Anderson, Laura A.</cp:lastModifiedBy>
  <cp:revision>3</cp:revision>
  <dcterms:created xsi:type="dcterms:W3CDTF">2020-04-01T17:56:41Z</dcterms:created>
  <dcterms:modified xsi:type="dcterms:W3CDTF">2020-04-01T18:37:42Z</dcterms:modified>
</cp:coreProperties>
</file>